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98"/>
  </p:notesMasterIdLst>
  <p:sldIdLst>
    <p:sldId id="307" r:id="rId2"/>
    <p:sldId id="308" r:id="rId3"/>
    <p:sldId id="309" r:id="rId4"/>
    <p:sldId id="279" r:id="rId5"/>
    <p:sldId id="330" r:id="rId6"/>
    <p:sldId id="280" r:id="rId7"/>
    <p:sldId id="313" r:id="rId8"/>
    <p:sldId id="267" r:id="rId9"/>
    <p:sldId id="311" r:id="rId10"/>
    <p:sldId id="268" r:id="rId11"/>
    <p:sldId id="281" r:id="rId12"/>
    <p:sldId id="282" r:id="rId13"/>
    <p:sldId id="283" r:id="rId14"/>
    <p:sldId id="286" r:id="rId15"/>
    <p:sldId id="325" r:id="rId16"/>
    <p:sldId id="287" r:id="rId17"/>
    <p:sldId id="289" r:id="rId18"/>
    <p:sldId id="290" r:id="rId19"/>
    <p:sldId id="312" r:id="rId20"/>
    <p:sldId id="293" r:id="rId21"/>
    <p:sldId id="329" r:id="rId22"/>
    <p:sldId id="292" r:id="rId23"/>
    <p:sldId id="296" r:id="rId24"/>
    <p:sldId id="331" r:id="rId25"/>
    <p:sldId id="294" r:id="rId26"/>
    <p:sldId id="295" r:id="rId27"/>
    <p:sldId id="299" r:id="rId28"/>
    <p:sldId id="300" r:id="rId29"/>
    <p:sldId id="303" r:id="rId30"/>
    <p:sldId id="301" r:id="rId31"/>
    <p:sldId id="305" r:id="rId32"/>
    <p:sldId id="304" r:id="rId33"/>
    <p:sldId id="306" r:id="rId34"/>
    <p:sldId id="314" r:id="rId35"/>
    <p:sldId id="317" r:id="rId36"/>
    <p:sldId id="318" r:id="rId37"/>
    <p:sldId id="319" r:id="rId38"/>
    <p:sldId id="320" r:id="rId39"/>
    <p:sldId id="321" r:id="rId40"/>
    <p:sldId id="322" r:id="rId41"/>
    <p:sldId id="332" r:id="rId42"/>
    <p:sldId id="337" r:id="rId43"/>
    <p:sldId id="338" r:id="rId44"/>
    <p:sldId id="339" r:id="rId45"/>
    <p:sldId id="340" r:id="rId46"/>
    <p:sldId id="341" r:id="rId47"/>
    <p:sldId id="362" r:id="rId48"/>
    <p:sldId id="363" r:id="rId49"/>
    <p:sldId id="364" r:id="rId50"/>
    <p:sldId id="365" r:id="rId51"/>
    <p:sldId id="342" r:id="rId52"/>
    <p:sldId id="343" r:id="rId53"/>
    <p:sldId id="344" r:id="rId54"/>
    <p:sldId id="345" r:id="rId55"/>
    <p:sldId id="361" r:id="rId56"/>
    <p:sldId id="346" r:id="rId57"/>
    <p:sldId id="347" r:id="rId58"/>
    <p:sldId id="348" r:id="rId59"/>
    <p:sldId id="352" r:id="rId60"/>
    <p:sldId id="353" r:id="rId61"/>
    <p:sldId id="354" r:id="rId62"/>
    <p:sldId id="355" r:id="rId63"/>
    <p:sldId id="356" r:id="rId64"/>
    <p:sldId id="357" r:id="rId65"/>
    <p:sldId id="358" r:id="rId66"/>
    <p:sldId id="359" r:id="rId67"/>
    <p:sldId id="367" r:id="rId68"/>
    <p:sldId id="360" r:id="rId69"/>
    <p:sldId id="369" r:id="rId70"/>
    <p:sldId id="370" r:id="rId71"/>
    <p:sldId id="371" r:id="rId72"/>
    <p:sldId id="372" r:id="rId73"/>
    <p:sldId id="374" r:id="rId74"/>
    <p:sldId id="375" r:id="rId75"/>
    <p:sldId id="376" r:id="rId76"/>
    <p:sldId id="377" r:id="rId77"/>
    <p:sldId id="378" r:id="rId78"/>
    <p:sldId id="379" r:id="rId79"/>
    <p:sldId id="380" r:id="rId80"/>
    <p:sldId id="381" r:id="rId81"/>
    <p:sldId id="382" r:id="rId82"/>
    <p:sldId id="383" r:id="rId83"/>
    <p:sldId id="384" r:id="rId84"/>
    <p:sldId id="385" r:id="rId85"/>
    <p:sldId id="386" r:id="rId86"/>
    <p:sldId id="387" r:id="rId87"/>
    <p:sldId id="388" r:id="rId88"/>
    <p:sldId id="389" r:id="rId89"/>
    <p:sldId id="391" r:id="rId90"/>
    <p:sldId id="392" r:id="rId91"/>
    <p:sldId id="393" r:id="rId92"/>
    <p:sldId id="394" r:id="rId93"/>
    <p:sldId id="395" r:id="rId94"/>
    <p:sldId id="396" r:id="rId95"/>
    <p:sldId id="399" r:id="rId96"/>
    <p:sldId id="400" r:id="rId9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B1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45" autoAdjust="0"/>
    <p:restoredTop sz="84421" autoAdjust="0"/>
  </p:normalViewPr>
  <p:slideViewPr>
    <p:cSldViewPr>
      <p:cViewPr varScale="1">
        <p:scale>
          <a:sx n="100" d="100"/>
          <a:sy n="100" d="100"/>
        </p:scale>
        <p:origin x="1122" y="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3D04F-5E45-4295-A4C1-8B43D9F0A98D}" type="datetimeFigureOut">
              <a:rPr lang="ru-RU" smtClean="0"/>
              <a:pPr/>
              <a:t>23.06.2016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91F5CB-71B0-4E10-8A09-9648D05FB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645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037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152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74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177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077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130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0171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737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6429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439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8384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1626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9710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5022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1369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A46E36-0AD5-446A-A260-64D6683B154A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689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5890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7232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3638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3638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363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03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3638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3638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3638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3638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5655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5655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5655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5655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565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2259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5655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7222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34AC9D-FDDD-46D2-B03A-BB86D2392977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110A15-B431-4ADD-8179-8B7BFF8E42F1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B0EC26-1FF1-43D6-9484-74A40199CDA8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0574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890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3373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4498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882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4760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26633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7907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0690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607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4581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451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0748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28466B-4563-42EC-93FD-05171D6B466E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0DE7AF-986A-4D2B-8F8D-D3BB5C9BF0C7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D1956A-99C5-4ACE-8FED-59904E4A682A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30774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11382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4ED8E-FD1A-4E26-909A-A45793EBFC85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ADBDBE-1701-443D-B182-931F62EA4EF8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9335AF-E64D-427C-BC79-5FFC4519BCDC}" type="slidenum">
              <a:rPr lang="ru-RU" smtClean="0"/>
              <a:pPr>
                <a:defRPr/>
              </a:pPr>
              <a:t>63</a:t>
            </a:fld>
            <a:endParaRPr lang="ru-RU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6E058B-C630-404F-98D2-CE8F2BB9D162}" type="slidenum">
              <a:rPr lang="ru-RU" smtClean="0"/>
              <a:pPr>
                <a:defRPr/>
              </a:pPr>
              <a:t>64</a:t>
            </a:fld>
            <a:endParaRPr lang="ru-RU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76829C-D606-426F-92E8-8D8EA3DE4D74}" type="slidenum">
              <a:rPr lang="ru-RU" smtClean="0"/>
              <a:pPr>
                <a:defRPr/>
              </a:pPr>
              <a:t>65</a:t>
            </a:fld>
            <a:endParaRPr lang="ru-RU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162CBD-BDA0-48A4-AD94-F4ABB61B7B1C}" type="slidenum">
              <a:rPr lang="ru-RU" smtClean="0"/>
              <a:pPr>
                <a:defRPr/>
              </a:pPr>
              <a:t>66</a:t>
            </a:fld>
            <a:endParaRPr lang="ru-RU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75D3D9-7342-401F-8FC4-B58A06EC52B4}" type="slidenum">
              <a:rPr lang="ru-RU" smtClean="0"/>
              <a:pPr>
                <a:defRPr/>
              </a:pPr>
              <a:t>67</a:t>
            </a:fld>
            <a:endParaRPr lang="ru-RU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6666FF-56BD-4CCB-BF89-E140B6A7BF5A}" type="slidenum">
              <a:rPr lang="ru-RU" smtClean="0"/>
              <a:pPr>
                <a:defRPr/>
              </a:pPr>
              <a:t>68</a:t>
            </a:fld>
            <a:endParaRPr lang="ru-RU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08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2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AFDC5B-47E8-455A-AB5F-82FA167ADEF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243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52354-684E-4B15-99CE-D3F5447B73B0}" type="slidenum">
              <a:rPr lang="ru-RU" smtClean="0"/>
              <a:pPr>
                <a:defRPr/>
              </a:pPr>
              <a:t>70</a:t>
            </a:fld>
            <a:endParaRPr lang="ru-RU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35154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621929-FB56-48D9-B931-A0591F89D5A6}" type="slidenum">
              <a:rPr lang="ru-RU" smtClean="0"/>
              <a:pPr>
                <a:defRPr/>
              </a:pPr>
              <a:t>72</a:t>
            </a:fld>
            <a:endParaRPr lang="ru-RU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11925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1" name="Shape 4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800100">
              <a:lnSpc>
                <a:spcPct val="100000"/>
              </a:lnSpc>
              <a:defRPr sz="28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5" name="Shape 4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 defTabSz="800100">
              <a:lnSpc>
                <a:spcPct val="100000"/>
              </a:lnSpc>
              <a:buSzPct val="100000"/>
              <a:buNone/>
              <a:defRPr sz="1800"/>
            </a:pPr>
            <a:endParaRPr dirty="0">
              <a:sym typeface="Lucida Grande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80" name="Shape 4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800100">
              <a:lnSpc>
                <a:spcPct val="100000"/>
              </a:lnSpc>
              <a:defRPr sz="28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92" name="Shape 4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800100">
              <a:lnSpc>
                <a:spcPct val="100000"/>
              </a:lnSpc>
              <a:defRPr sz="28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/>
            </a:pPr>
            <a:endParaRPr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98" name="Shape 4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78692" lvl="0" indent="-478692" defTabSz="800100">
              <a:lnSpc>
                <a:spcPct val="100000"/>
              </a:lnSpc>
              <a:buSzPct val="100000"/>
              <a:buAutoNum type="arabicParenR"/>
              <a:defRPr sz="1800"/>
            </a:pPr>
            <a:endParaRPr dirty="0">
              <a:sym typeface="Lucida Grande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15" name="Shape 5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711200" lvl="0" indent="-393700" defTabSz="800100">
              <a:lnSpc>
                <a:spcPct val="100000"/>
              </a:lnSpc>
              <a:buSzPct val="171000"/>
              <a:buChar char="•"/>
              <a:defRPr sz="1800"/>
            </a:pPr>
            <a:endParaRPr>
              <a:sym typeface="Lucida Grande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AFDC5B-47E8-455A-AB5F-82FA167ADEF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243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21" name="Shape 5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711200" lvl="0" indent="-393700" defTabSz="800100">
              <a:lnSpc>
                <a:spcPct val="100000"/>
              </a:lnSpc>
              <a:buSzPct val="171000"/>
              <a:buChar char="•"/>
              <a:defRPr sz="1800"/>
            </a:pPr>
            <a:endParaRPr>
              <a:sym typeface="Lucida Grande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92" name="Shape 4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800100">
              <a:lnSpc>
                <a:spcPct val="100000"/>
              </a:lnSpc>
              <a:defRPr sz="28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/>
            </a:pPr>
            <a:endParaRPr lang="ru-RU" dirty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31" name="Shape 5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800100">
              <a:lnSpc>
                <a:spcPct val="100000"/>
              </a:lnSpc>
              <a:defRPr sz="1800"/>
            </a:pPr>
            <a:endParaRPr>
              <a:sym typeface="Lucida Grande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35" name="Shape 5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800100">
              <a:lnSpc>
                <a:spcPct val="100000"/>
              </a:lnSpc>
              <a:defRPr sz="28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43" name="Shape 5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800100">
              <a:lnSpc>
                <a:spcPct val="100000"/>
              </a:lnSpc>
              <a:defRPr sz="1800"/>
            </a:pPr>
            <a:endParaRPr>
              <a:sym typeface="Lucida Grande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47" name="Shape 5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13360" lvl="0" indent="-213360" defTabSz="800100">
              <a:lnSpc>
                <a:spcPct val="100000"/>
              </a:lnSpc>
              <a:buSzPct val="100000"/>
              <a:buChar char="•"/>
              <a:defRPr sz="1800"/>
            </a:pPr>
            <a:endParaRPr>
              <a:sym typeface="Lucida Grande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92" name="Shape 4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800100">
              <a:lnSpc>
                <a:spcPct val="100000"/>
              </a:lnSpc>
              <a:defRPr sz="28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/>
            </a:pPr>
            <a:endParaRPr lang="ru-RU" dirty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63" name="Shape 5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800100">
              <a:lnSpc>
                <a:spcPct val="100000"/>
              </a:lnSpc>
              <a:defRPr sz="28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69" name="Shape 5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800100">
              <a:lnSpc>
                <a:spcPct val="100000"/>
              </a:lnSpc>
              <a:defRPr sz="28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559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03715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96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867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522-C2F2-45A3-9DB0-C978D97ED936}" type="datetimeFigureOut">
              <a:rPr lang="ru-RU" smtClean="0"/>
              <a:pPr/>
              <a:t>23.06.2016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8B88-B848-49CC-9D4A-3D35C1B33E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774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522-C2F2-45A3-9DB0-C978D97ED936}" type="datetimeFigureOut">
              <a:rPr lang="ru-RU" smtClean="0"/>
              <a:pPr/>
              <a:t>23.06.2016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8B88-B848-49CC-9D4A-3D35C1B33E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212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522-C2F2-45A3-9DB0-C978D97ED936}" type="datetimeFigureOut">
              <a:rPr lang="ru-RU" smtClean="0"/>
              <a:pPr/>
              <a:t>23.06.2016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8B88-B848-49CC-9D4A-3D35C1B33E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669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666750" y="1787367"/>
            <a:ext cx="7810500" cy="1568768"/>
          </a:xfrm>
          <a:prstGeom prst="rect">
            <a:avLst/>
          </a:prstGeom>
        </p:spPr>
        <p:txBody>
          <a:bodyPr lIns="0" tIns="0" rIns="0" bIns="0"/>
          <a:lstStyle>
            <a:lvl1pPr defTabSz="340106">
              <a:defRPr sz="44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4400"/>
              <a:t>Текст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1981614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633417" y="857250"/>
            <a:ext cx="7877175" cy="3424714"/>
          </a:xfrm>
          <a:prstGeom prst="rect">
            <a:avLst/>
          </a:prstGeom>
        </p:spPr>
        <p:txBody>
          <a:bodyPr lIns="0" tIns="0" rIns="0" bIns="0" anchor="ctr"/>
          <a:lstStyle>
            <a:lvl1pPr marL="251557" indent="-251557" defTabSz="340106">
              <a:spcBef>
                <a:spcPts val="2431"/>
              </a:spcBef>
              <a:buSzPct val="75000"/>
              <a:buFontTx/>
              <a:defRPr sz="2100">
                <a:latin typeface="+mn-lt"/>
                <a:ea typeface="+mn-ea"/>
                <a:cs typeface="+mn-cs"/>
                <a:sym typeface="Helvetica Light"/>
              </a:defRPr>
            </a:lvl1pPr>
            <a:lvl2pPr marL="513177" indent="-251557" defTabSz="340106">
              <a:spcBef>
                <a:spcPts val="2431"/>
              </a:spcBef>
              <a:buSzPct val="75000"/>
              <a:buFontTx/>
              <a:buChar char="•"/>
              <a:defRPr sz="2100">
                <a:latin typeface="+mn-lt"/>
                <a:ea typeface="+mn-ea"/>
                <a:cs typeface="+mn-cs"/>
                <a:sym typeface="Helvetica Light"/>
              </a:defRPr>
            </a:lvl2pPr>
            <a:lvl3pPr marL="774797" indent="-251557" defTabSz="340106">
              <a:spcBef>
                <a:spcPts val="2431"/>
              </a:spcBef>
              <a:buSzPct val="75000"/>
              <a:buFontTx/>
              <a:defRPr sz="2100">
                <a:latin typeface="+mn-lt"/>
                <a:ea typeface="+mn-ea"/>
                <a:cs typeface="+mn-cs"/>
                <a:sym typeface="Helvetica Light"/>
              </a:defRPr>
            </a:lvl3pPr>
            <a:lvl4pPr marL="1036417" indent="-251557" defTabSz="340106">
              <a:spcBef>
                <a:spcPts val="2431"/>
              </a:spcBef>
              <a:buSzPct val="75000"/>
              <a:buFontTx/>
              <a:buChar char="•"/>
              <a:defRPr sz="2100">
                <a:latin typeface="+mn-lt"/>
                <a:ea typeface="+mn-ea"/>
                <a:cs typeface="+mn-cs"/>
                <a:sym typeface="Helvetica Light"/>
              </a:defRPr>
            </a:lvl4pPr>
            <a:lvl5pPr marL="1298037" indent="-251557" defTabSz="340106">
              <a:spcBef>
                <a:spcPts val="2431"/>
              </a:spcBef>
              <a:buSzPct val="75000"/>
              <a:buFontTx/>
              <a:buChar char="•"/>
              <a:defRPr sz="21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100"/>
              <a:t>Уровень текста 1</a:t>
            </a:r>
          </a:p>
          <a:p>
            <a:pPr lvl="1">
              <a:defRPr sz="1800"/>
            </a:pPr>
            <a:r>
              <a:rPr sz="2100"/>
              <a:t>Уровень текста 2</a:t>
            </a:r>
          </a:p>
          <a:p>
            <a:pPr lvl="2">
              <a:defRPr sz="1800"/>
            </a:pPr>
            <a:r>
              <a:rPr sz="2100"/>
              <a:t>Уровень текста 3</a:t>
            </a:r>
          </a:p>
          <a:p>
            <a:pPr lvl="3">
              <a:defRPr sz="1800"/>
            </a:pPr>
            <a:r>
              <a:rPr sz="2100"/>
              <a:t>Уровень текста 4</a:t>
            </a:r>
          </a:p>
          <a:p>
            <a:pPr lvl="4">
              <a:defRPr sz="1800"/>
            </a:pPr>
            <a:r>
              <a:rPr sz="2100"/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405133009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522-C2F2-45A3-9DB0-C978D97ED936}" type="datetimeFigureOut">
              <a:rPr lang="ru-RU" smtClean="0"/>
              <a:pPr/>
              <a:t>23.06.2016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8B88-B848-49CC-9D4A-3D35C1B33E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165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522-C2F2-45A3-9DB0-C978D97ED936}" type="datetimeFigureOut">
              <a:rPr lang="ru-RU" smtClean="0"/>
              <a:pPr/>
              <a:t>23.06.2016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8B88-B848-49CC-9D4A-3D35C1B33E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559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522-C2F2-45A3-9DB0-C978D97ED936}" type="datetimeFigureOut">
              <a:rPr lang="ru-RU" smtClean="0"/>
              <a:pPr/>
              <a:t>23.06.2016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8B88-B848-49CC-9D4A-3D35C1B33E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08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522-C2F2-45A3-9DB0-C978D97ED936}" type="datetimeFigureOut">
              <a:rPr lang="ru-RU" smtClean="0"/>
              <a:pPr/>
              <a:t>23.06.2016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8B88-B848-49CC-9D4A-3D35C1B33E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269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522-C2F2-45A3-9DB0-C978D97ED936}" type="datetimeFigureOut">
              <a:rPr lang="ru-RU" smtClean="0"/>
              <a:pPr/>
              <a:t>23.06.2016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8B88-B848-49CC-9D4A-3D35C1B33E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973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522-C2F2-45A3-9DB0-C978D97ED936}" type="datetimeFigureOut">
              <a:rPr lang="ru-RU" smtClean="0"/>
              <a:pPr/>
              <a:t>23.06.2016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8B88-B848-49CC-9D4A-3D35C1B33E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13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522-C2F2-45A3-9DB0-C978D97ED936}" type="datetimeFigureOut">
              <a:rPr lang="ru-RU" smtClean="0"/>
              <a:pPr/>
              <a:t>23.06.2016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8B88-B848-49CC-9D4A-3D35C1B33E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987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522-C2F2-45A3-9DB0-C978D97ED936}" type="datetimeFigureOut">
              <a:rPr lang="ru-RU" smtClean="0"/>
              <a:pPr/>
              <a:t>23.06.2016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8B88-B848-49CC-9D4A-3D35C1B33E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173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ED522-C2F2-45A3-9DB0-C978D97ED936}" type="datetimeFigureOut">
              <a:rPr lang="ru-RU" smtClean="0"/>
              <a:pPr/>
              <a:t>23.06.2016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C8B88-B848-49CC-9D4A-3D35C1B33E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128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ru.wikipedia.org/wiki/&#1058;&#1088;&#1086;&#1084;&#1073;&#1080;&#1085;" TargetMode="External"/><Relationship Id="rId4" Type="http://schemas.openxmlformats.org/officeDocument/2006/relationships/hyperlink" Target="https://ru.wikipedia.org/wiki/&#1050;&#1086;&#1083;&#1083;&#1072;&#1075;&#1077;&#1085;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hyperlink" Target="http://www.doctor-akhmerov.ru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307975" y="-21336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693529" y="3562172"/>
            <a:ext cx="3756942" cy="7837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chemeClr val="tx1"/>
                </a:solidFill>
              </a:rPr>
              <a:t>Ренат </a:t>
            </a:r>
            <a:r>
              <a:rPr lang="ru-RU" sz="1600" b="1" dirty="0" err="1">
                <a:solidFill>
                  <a:schemeClr val="tx1"/>
                </a:solidFill>
              </a:rPr>
              <a:t>Ахмеров</a:t>
            </a:r>
            <a:r>
              <a:rPr lang="ru-RU" sz="1600" b="1" dirty="0">
                <a:solidFill>
                  <a:schemeClr val="tx1"/>
                </a:solidFill>
              </a:rPr>
              <a:t>, доктор медицинских наук,</a:t>
            </a:r>
          </a:p>
          <a:p>
            <a:r>
              <a:rPr lang="ru-RU" sz="1600" dirty="0">
                <a:solidFill>
                  <a:schemeClr val="tx1"/>
                </a:solidFill>
              </a:rPr>
              <a:t>разработчик технологии </a:t>
            </a:r>
            <a:r>
              <a:rPr lang="fr-FR" sz="1600" dirty="0">
                <a:solidFill>
                  <a:schemeClr val="tx1"/>
                </a:solidFill>
              </a:rPr>
              <a:t>Plasmolifting</a:t>
            </a:r>
            <a:r>
              <a:rPr lang="ru-RU" sz="1600" baseline="30000" dirty="0">
                <a:solidFill>
                  <a:schemeClr val="tx1"/>
                </a:solidFill>
              </a:rPr>
              <a:t>ТМ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779662"/>
            <a:ext cx="9144000" cy="100811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0" y="1779663"/>
            <a:ext cx="914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Теоретическое обоснование применения технологии</a:t>
            </a:r>
            <a:r>
              <a:rPr lang="en-US" sz="3200" b="1" dirty="0"/>
              <a:t> </a:t>
            </a:r>
            <a:r>
              <a:rPr lang="en-US" sz="3200" b="1" dirty="0" err="1"/>
              <a:t>Plasmolifting</a:t>
            </a:r>
            <a:r>
              <a:rPr lang="ru-RU" sz="3200" b="1" baseline="30000" dirty="0"/>
              <a:t>ТМ</a:t>
            </a:r>
            <a:endParaRPr lang="ru-RU" sz="3200" b="1" baseline="30000" dirty="0">
              <a:latin typeface="Etelka Light Pro" pitchFamily="50" charset="0"/>
            </a:endParaRPr>
          </a:p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47741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451414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7063"/>
            <a:ext cx="9144000" cy="480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17513" y="373063"/>
            <a:ext cx="574198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Синяк</a:t>
            </a:r>
            <a:endParaRPr lang="ru-RU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816994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699542"/>
            <a:ext cx="5893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Следовательно, посредством введения </a:t>
            </a:r>
            <a:r>
              <a:rPr lang="ru-RU" dirty="0" err="1"/>
              <a:t>тромбоцитарной</a:t>
            </a:r>
            <a:r>
              <a:rPr lang="ru-RU" dirty="0"/>
              <a:t> </a:t>
            </a:r>
            <a:r>
              <a:rPr lang="ru-RU" dirty="0" err="1"/>
              <a:t>аутологичной</a:t>
            </a:r>
            <a:r>
              <a:rPr lang="ru-RU" dirty="0"/>
              <a:t> плазмы мы имитируем механизм возникновения состояния стресса в тканях </a:t>
            </a:r>
            <a:r>
              <a:rPr lang="en-US" dirty="0"/>
              <a:t>[23]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41469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661704" y="918681"/>
            <a:ext cx="41044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В своей книге «Стресс жизни» Ганс </a:t>
            </a:r>
            <a:r>
              <a:rPr lang="ru-RU" dirty="0" err="1"/>
              <a:t>Селье</a:t>
            </a:r>
            <a:r>
              <a:rPr lang="ru-RU" dirty="0"/>
              <a:t> отмечал, что «Стресс есть неспецифический ответ организма на любое предъявление ему требования […] Другими словами, кроме специфического эффекта, все воздействующие на нас агенты вызывают также и неспецифическую потребность осуществить приспособительные функции и тем самым восстановить нормальное состояние.» </a:t>
            </a:r>
            <a:r>
              <a:rPr lang="en-US" dirty="0"/>
              <a:t>[</a:t>
            </a:r>
            <a:r>
              <a:rPr lang="ru-RU" dirty="0"/>
              <a:t>8</a:t>
            </a:r>
            <a:r>
              <a:rPr lang="en-US" dirty="0"/>
              <a:t>]</a:t>
            </a:r>
            <a:r>
              <a:rPr lang="ru-RU" dirty="0"/>
              <a:t> Иначе говоря, стресс является необходимым условием для существования организма.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10344"/>
            <a:ext cx="3362325" cy="3257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5310" y="3841204"/>
            <a:ext cx="30188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Ганс </a:t>
            </a:r>
            <a:r>
              <a:rPr lang="ru-RU" b="1" dirty="0" err="1"/>
              <a:t>Селье</a:t>
            </a:r>
            <a:r>
              <a:rPr lang="ru-RU" b="1" dirty="0"/>
              <a:t> (1907 — 1982 гг.),</a:t>
            </a:r>
          </a:p>
          <a:p>
            <a:pPr algn="ctr"/>
            <a:r>
              <a:rPr lang="ru-RU" dirty="0"/>
              <a:t>канадский патофизиолог, </a:t>
            </a:r>
          </a:p>
          <a:p>
            <a:pPr algn="ctr"/>
            <a:r>
              <a:rPr lang="ru-RU" dirty="0"/>
              <a:t>исследователь стресса </a:t>
            </a:r>
          </a:p>
          <a:p>
            <a:pPr algn="ctr"/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3353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7853" y="771550"/>
            <a:ext cx="447411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Зачастую для того, чтобы понять суть применяемой в медицине технологии, необходимо обратиться к истокам и этапам ее развития. Прообразом терапии </a:t>
            </a:r>
            <a:r>
              <a:rPr lang="ru-RU" dirty="0" err="1"/>
              <a:t>аутологичной</a:t>
            </a:r>
            <a:r>
              <a:rPr lang="ru-RU" dirty="0"/>
              <a:t> плазмой является аутогемотерапия. Одним из первых терапевтических методов, основанных на применении </a:t>
            </a:r>
            <a:r>
              <a:rPr lang="ru-RU" dirty="0" err="1"/>
              <a:t>аутологичной</a:t>
            </a:r>
            <a:r>
              <a:rPr lang="ru-RU" dirty="0"/>
              <a:t> цельной крови, можно назвать </a:t>
            </a:r>
            <a:r>
              <a:rPr lang="ru-RU" dirty="0" err="1"/>
              <a:t>гемопломбу</a:t>
            </a:r>
            <a:r>
              <a:rPr lang="ru-RU" dirty="0"/>
              <a:t>. Метод был разработан еще в 19 веке немецким врачом Максом </a:t>
            </a:r>
            <a:r>
              <a:rPr lang="ru-RU" dirty="0" err="1"/>
              <a:t>Шеде</a:t>
            </a:r>
            <a:r>
              <a:rPr lang="ru-RU" dirty="0"/>
              <a:t> и заключается в заполнении костной полости </a:t>
            </a:r>
            <a:r>
              <a:rPr lang="ru-RU" dirty="0" err="1"/>
              <a:t>аутокровью</a:t>
            </a:r>
            <a:r>
              <a:rPr lang="ru-RU" dirty="0"/>
              <a:t>, за которым, предположительно, должно последовать замещение сгустка крови костной тканью. </a:t>
            </a:r>
            <a:r>
              <a:rPr lang="en-US" dirty="0"/>
              <a:t>[</a:t>
            </a:r>
            <a:r>
              <a:rPr lang="ru-RU" dirty="0"/>
              <a:t>9</a:t>
            </a:r>
            <a:r>
              <a:rPr lang="en-US" dirty="0"/>
              <a:t>]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67544" y="46617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" name="Picture 2" descr="http://www.venenzentrum.org/img/entv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87574"/>
            <a:ext cx="2016224" cy="274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40313" y="3867894"/>
            <a:ext cx="17617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Макс </a:t>
            </a:r>
            <a:r>
              <a:rPr lang="ru-RU" b="1" dirty="0" err="1"/>
              <a:t>Шеде</a:t>
            </a:r>
            <a:r>
              <a:rPr lang="ru-RU" b="1" dirty="0"/>
              <a:t> </a:t>
            </a:r>
          </a:p>
          <a:p>
            <a:pPr algn="ctr"/>
            <a:r>
              <a:rPr lang="ru-RU" b="1" dirty="0"/>
              <a:t>(1844 - 1902 гг.)</a:t>
            </a:r>
            <a:r>
              <a:rPr lang="ru-RU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593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915566"/>
            <a:ext cx="47525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Значительный вклад в развитие аутогемотерапии внесли К. </a:t>
            </a:r>
            <a:r>
              <a:rPr lang="ru-RU" dirty="0" err="1"/>
              <a:t>Эльфстрем</a:t>
            </a:r>
            <a:r>
              <a:rPr lang="ru-RU" dirty="0"/>
              <a:t> (</a:t>
            </a:r>
            <a:r>
              <a:rPr lang="en-US" dirty="0"/>
              <a:t>C. </a:t>
            </a:r>
            <a:r>
              <a:rPr lang="fr-FR" dirty="0"/>
              <a:t>Elfström</a:t>
            </a:r>
            <a:r>
              <a:rPr lang="en-US" dirty="0"/>
              <a:t>)</a:t>
            </a:r>
            <a:r>
              <a:rPr lang="ru-RU" dirty="0"/>
              <a:t>, </a:t>
            </a:r>
            <a:r>
              <a:rPr lang="ru-RU" dirty="0" err="1"/>
              <a:t>Жильбер</a:t>
            </a:r>
            <a:r>
              <a:rPr lang="ru-RU" dirty="0"/>
              <a:t> (</a:t>
            </a:r>
            <a:r>
              <a:rPr lang="en-US" dirty="0"/>
              <a:t>Gilbert), </a:t>
            </a:r>
            <a:r>
              <a:rPr lang="ru-RU" dirty="0"/>
              <a:t> Б. </a:t>
            </a:r>
            <a:r>
              <a:rPr lang="ru-RU" dirty="0" err="1"/>
              <a:t>Шпитгоф</a:t>
            </a:r>
            <a:r>
              <a:rPr lang="ru-RU" dirty="0"/>
              <a:t> (</a:t>
            </a:r>
            <a:r>
              <a:rPr lang="en-US" dirty="0"/>
              <a:t>B. </a:t>
            </a:r>
            <a:r>
              <a:rPr lang="fr-FR" dirty="0"/>
              <a:t>Spiethoff)</a:t>
            </a:r>
            <a:r>
              <a:rPr lang="ru-RU" dirty="0"/>
              <a:t> и другие врачи и исследователи.  Но впервые процедура незамедлительного введения </a:t>
            </a:r>
            <a:r>
              <a:rPr lang="ru-RU" dirty="0" err="1"/>
              <a:t>аутологичной</a:t>
            </a:r>
            <a:r>
              <a:rPr lang="ru-RU" dirty="0"/>
              <a:t> цельной крови была проведена и описана французским дерматологом Полем </a:t>
            </a:r>
            <a:r>
              <a:rPr lang="ru-RU" dirty="0" err="1"/>
              <a:t>Раво</a:t>
            </a:r>
            <a:r>
              <a:rPr lang="ru-RU" dirty="0"/>
              <a:t> (</a:t>
            </a:r>
            <a:r>
              <a:rPr lang="en-US" dirty="0"/>
              <a:t>Paul </a:t>
            </a:r>
            <a:r>
              <a:rPr lang="en-US" dirty="0" err="1"/>
              <a:t>Ravaut</a:t>
            </a:r>
            <a:r>
              <a:rPr lang="en-US" dirty="0"/>
              <a:t>)</a:t>
            </a:r>
            <a:r>
              <a:rPr lang="ru-RU" dirty="0"/>
              <a:t>. Ему же принадлежит заслуга введения в научный обиход термина «аутогемотерапия». </a:t>
            </a:r>
            <a:r>
              <a:rPr lang="en-US" dirty="0"/>
              <a:t>[10]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590" y="1059582"/>
            <a:ext cx="1895130" cy="24636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68947" y="3838332"/>
            <a:ext cx="133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Поль </a:t>
            </a:r>
            <a:r>
              <a:rPr lang="ru-RU" b="1" dirty="0" err="1"/>
              <a:t>Раво</a:t>
            </a:r>
            <a:r>
              <a:rPr lang="ru-RU" b="1" dirty="0"/>
              <a:t> </a:t>
            </a:r>
          </a:p>
          <a:p>
            <a:pPr algn="ctr"/>
            <a:r>
              <a:rPr lang="ru-RU" dirty="0"/>
              <a:t>(1872-1934)</a:t>
            </a:r>
          </a:p>
        </p:txBody>
      </p:sp>
    </p:spTree>
    <p:extLst>
      <p:ext uri="{BB962C8B-B14F-4D97-AF65-F5344CB8AC3E}">
        <p14:creationId xmlns:p14="http://schemas.microsoft.com/office/powerpoint/2010/main" val="126704179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347614"/>
            <a:ext cx="8856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Наиболее вероятными причинами, обусловившими постепенное, но неуклонное угасание интереса к «классической» </a:t>
            </a:r>
            <a:r>
              <a:rPr lang="ru-RU" b="1" dirty="0"/>
              <a:t>аутогемотерапии</a:t>
            </a:r>
            <a:r>
              <a:rPr lang="ru-RU" dirty="0"/>
              <a:t>, стали: </a:t>
            </a:r>
          </a:p>
          <a:p>
            <a:pPr marL="342900" indent="-342900" algn="just">
              <a:buAutoNum type="arabicPeriod"/>
            </a:pPr>
            <a:r>
              <a:rPr lang="ru-RU" dirty="0"/>
              <a:t>Относительная болезненность процедуры </a:t>
            </a:r>
          </a:p>
          <a:p>
            <a:pPr marL="342900" indent="-342900" algn="just">
              <a:buAutoNum type="arabicPeriod"/>
            </a:pPr>
            <a:r>
              <a:rPr lang="ru-RU" dirty="0"/>
              <a:t>Отсутствие общепринятого объяснения наблюдаемых благоприятных эффектов</a:t>
            </a:r>
          </a:p>
          <a:p>
            <a:pPr marL="342900" indent="-342900" algn="just">
              <a:buAutoNum type="arabicPeriod"/>
            </a:pPr>
            <a:r>
              <a:rPr lang="ru-RU" dirty="0"/>
              <a:t> Появление антибиотиков, вакцин и прочих фармацевтических препаратов. </a:t>
            </a:r>
          </a:p>
        </p:txBody>
      </p:sp>
    </p:spTree>
    <p:extLst>
      <p:ext uri="{BB962C8B-B14F-4D97-AF65-F5344CB8AC3E}">
        <p14:creationId xmlns:p14="http://schemas.microsoft.com/office/powerpoint/2010/main" val="27147592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7841" y="1695206"/>
            <a:ext cx="4680521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730" b="1" dirty="0"/>
              <a:t>	</a:t>
            </a:r>
            <a:r>
              <a:rPr lang="ru-RU" sz="1730" b="1" dirty="0"/>
              <a:t>Плазму </a:t>
            </a:r>
            <a:r>
              <a:rPr lang="ru-RU" sz="1730" dirty="0"/>
              <a:t>получают посредством центрифугирования, в процессе которого компоненты крови разделяются по градиенту плотности. Суть первичного центрифугирования сводится к разделению эритроцитов и плазмы, содержащей тромбоциты, лейкоциты и факторы свертывания. Вторичное центрифугирование проводится редко. </a:t>
            </a:r>
            <a:r>
              <a:rPr lang="en-US" sz="1600" b="1" dirty="0"/>
              <a:t>[</a:t>
            </a:r>
            <a:r>
              <a:rPr lang="ru-RU" sz="1600" b="1" dirty="0"/>
              <a:t>11</a:t>
            </a:r>
            <a:r>
              <a:rPr lang="en-US" sz="1600" b="1" dirty="0"/>
              <a:t>]</a:t>
            </a:r>
            <a:endParaRPr lang="ru-RU" sz="1730" b="1" dirty="0"/>
          </a:p>
          <a:p>
            <a:pPr algn="just"/>
            <a:r>
              <a:rPr lang="en-US" sz="1730" dirty="0"/>
              <a:t> </a:t>
            </a:r>
            <a:r>
              <a:rPr lang="ru-RU" sz="1730" dirty="0"/>
              <a:t> </a:t>
            </a:r>
          </a:p>
        </p:txBody>
      </p:sp>
      <p:pic>
        <p:nvPicPr>
          <p:cNvPr id="4" name="Рисунок 3" descr="Пробир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059582"/>
            <a:ext cx="3917738" cy="34690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39502"/>
            <a:ext cx="3995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Разделение компонентов крови в процессе центрифугирования в соответствии с их плотностью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63687" y="1491630"/>
            <a:ext cx="25141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                    </a:t>
            </a:r>
            <a:r>
              <a:rPr lang="ru-RU" b="1" dirty="0"/>
              <a:t>Плотность</a:t>
            </a:r>
          </a:p>
          <a:p>
            <a:r>
              <a:rPr lang="ru-RU" dirty="0"/>
              <a:t>Плазма             </a:t>
            </a:r>
            <a:r>
              <a:rPr lang="en-US" dirty="0"/>
              <a:t> </a:t>
            </a:r>
            <a:r>
              <a:rPr lang="ru-RU" dirty="0"/>
              <a:t> 1026</a:t>
            </a:r>
          </a:p>
          <a:p>
            <a:endParaRPr lang="ru-RU" dirty="0"/>
          </a:p>
          <a:p>
            <a:r>
              <a:rPr lang="ru-RU" dirty="0"/>
              <a:t>Тромбоциты  </a:t>
            </a:r>
            <a:r>
              <a:rPr lang="en-US" dirty="0"/>
              <a:t>    </a:t>
            </a:r>
            <a:r>
              <a:rPr lang="ru-RU" dirty="0"/>
              <a:t>1058</a:t>
            </a:r>
          </a:p>
          <a:p>
            <a:r>
              <a:rPr lang="ru-RU" dirty="0"/>
              <a:t>Моноциты         1062</a:t>
            </a:r>
          </a:p>
          <a:p>
            <a:r>
              <a:rPr lang="ru-RU" dirty="0"/>
              <a:t>Лимфоциты       1070</a:t>
            </a:r>
          </a:p>
          <a:p>
            <a:r>
              <a:rPr lang="ru-RU" dirty="0" err="1"/>
              <a:t>Полинуклеиды</a:t>
            </a:r>
            <a:r>
              <a:rPr lang="ru-RU" dirty="0"/>
              <a:t> 1082 </a:t>
            </a:r>
          </a:p>
          <a:p>
            <a:r>
              <a:rPr lang="ru-RU" dirty="0"/>
              <a:t>Красные кровяные тельца	            1100</a:t>
            </a:r>
          </a:p>
          <a:p>
            <a:endParaRPr lang="ru-RU" dirty="0"/>
          </a:p>
          <a:p>
            <a:r>
              <a:rPr lang="ru-RU" dirty="0"/>
              <a:t>     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1115616" y="2067694"/>
            <a:ext cx="504056" cy="288032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1115616" y="3651870"/>
            <a:ext cx="576064" cy="2160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авая фигурная скобка 14"/>
          <p:cNvSpPr/>
          <p:nvPr/>
        </p:nvSpPr>
        <p:spPr>
          <a:xfrm flipH="1">
            <a:off x="1475656" y="2427734"/>
            <a:ext cx="288032" cy="1008112"/>
          </a:xfrm>
          <a:prstGeom prst="rightBrace">
            <a:avLst>
              <a:gd name="adj1" fmla="val 0"/>
              <a:gd name="adj2" fmla="val 50000"/>
            </a:avLst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1043608" y="2931790"/>
            <a:ext cx="482352" cy="30973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779059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7544" y="1203598"/>
            <a:ext cx="83529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Центрифугирование проводится с целью увеличения концентрации тромбоцитов до 1 млн/</a:t>
            </a:r>
            <a:r>
              <a:rPr lang="ru-RU" dirty="0" err="1"/>
              <a:t>мкл</a:t>
            </a:r>
            <a:r>
              <a:rPr lang="ru-RU" dirty="0"/>
              <a:t>. Постулат о том, что только плазма с указанной концентрацией тромбоцитов обеспечивает выраженную стимуляцию регенерации тканей и может называться «терапевтической </a:t>
            </a:r>
            <a:r>
              <a:rPr lang="en-US" dirty="0"/>
              <a:t>PRP</a:t>
            </a:r>
            <a:r>
              <a:rPr lang="ru-RU" dirty="0"/>
              <a:t>», был сформулирован в работах </a:t>
            </a:r>
            <a:r>
              <a:rPr lang="ru-RU" b="1" dirty="0"/>
              <a:t>Р. Маркса (R. </a:t>
            </a:r>
            <a:r>
              <a:rPr lang="ru-RU" b="1" dirty="0" err="1"/>
              <a:t>Marx</a:t>
            </a:r>
            <a:r>
              <a:rPr lang="ru-RU" b="1" dirty="0"/>
              <a:t>)</a:t>
            </a:r>
            <a:r>
              <a:rPr lang="ru-RU" dirty="0"/>
              <a:t> </a:t>
            </a:r>
            <a:r>
              <a:rPr lang="en-US" dirty="0"/>
              <a:t>[</a:t>
            </a:r>
            <a:r>
              <a:rPr lang="ru-RU" dirty="0"/>
              <a:t>12</a:t>
            </a:r>
            <a:r>
              <a:rPr lang="en-US" dirty="0"/>
              <a:t>]</a:t>
            </a:r>
            <a:r>
              <a:rPr lang="ru-RU" dirty="0"/>
              <a:t> и </a:t>
            </a:r>
            <a:r>
              <a:rPr lang="ru-RU" b="1" dirty="0"/>
              <a:t>С. </a:t>
            </a:r>
            <a:r>
              <a:rPr lang="ru-RU" b="1" dirty="0" err="1"/>
              <a:t>Хейнсворта</a:t>
            </a:r>
            <a:r>
              <a:rPr lang="ru-RU" b="1" dirty="0"/>
              <a:t> (S. </a:t>
            </a:r>
            <a:r>
              <a:rPr lang="ru-RU" b="1" dirty="0" err="1"/>
              <a:t>Haynesworth</a:t>
            </a:r>
            <a:r>
              <a:rPr lang="ru-RU" b="1" dirty="0"/>
              <a:t>)</a:t>
            </a:r>
            <a:r>
              <a:rPr lang="ru-RU" dirty="0"/>
              <a:t> и соавторов [13]. </a:t>
            </a:r>
            <a:endParaRPr lang="en-US" dirty="0"/>
          </a:p>
          <a:p>
            <a:pPr algn="just"/>
            <a:r>
              <a:rPr lang="ru-RU" dirty="0"/>
              <a:t>	Изначально термин PRP применялся к </a:t>
            </a:r>
            <a:r>
              <a:rPr lang="ru-RU" dirty="0" err="1"/>
              <a:t>аутологичному</a:t>
            </a:r>
            <a:r>
              <a:rPr lang="ru-RU" dirty="0"/>
              <a:t> </a:t>
            </a:r>
            <a:r>
              <a:rPr lang="ru-RU" dirty="0" err="1"/>
              <a:t>тромбоцитарному</a:t>
            </a:r>
            <a:r>
              <a:rPr lang="ru-RU" dirty="0"/>
              <a:t> гелю, богатой факторами роста плазме (PRGF) или </a:t>
            </a:r>
            <a:r>
              <a:rPr lang="ru-RU" dirty="0" err="1"/>
              <a:t>аутологичному</a:t>
            </a:r>
            <a:r>
              <a:rPr lang="ru-RU" dirty="0"/>
              <a:t> </a:t>
            </a:r>
            <a:r>
              <a:rPr lang="ru-RU" dirty="0" err="1"/>
              <a:t>тромбоцитарному</a:t>
            </a:r>
            <a:r>
              <a:rPr lang="ru-RU" dirty="0"/>
              <a:t> концентрату, которые добавляли в трансплантат костной ткани или наносили слоем на уже установленный трансплантат, набрызгивали на поверхность мягких тканей или использовали в качестве биологической мембраны. Однако впоследствии значение этого термина распространилось и на инъекционную форму плазмы.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295123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1011089"/>
            <a:ext cx="799288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dirty="0"/>
              <a:t>Целесообразность упомянутой методики на сегодняшний день представляется сомнительной, с учетом того, что  </a:t>
            </a:r>
          </a:p>
          <a:p>
            <a:pPr lvl="0" algn="ctr">
              <a:lnSpc>
                <a:spcPct val="150000"/>
              </a:lnSpc>
            </a:pPr>
            <a:r>
              <a:rPr lang="ru-RU" dirty="0"/>
              <a:t>- для получения препарата с концентрацией тромбоцитов, составляющей порядка 1 млн/</a:t>
            </a:r>
            <a:r>
              <a:rPr lang="ru-RU" dirty="0" err="1"/>
              <a:t>мкл</a:t>
            </a:r>
            <a:r>
              <a:rPr lang="ru-RU" dirty="0"/>
              <a:t>, необходимо забирать у пациента до 100 мл крови; </a:t>
            </a:r>
          </a:p>
          <a:p>
            <a:pPr lvl="0" algn="ctr">
              <a:lnSpc>
                <a:spcPct val="150000"/>
              </a:lnSpc>
            </a:pPr>
            <a:r>
              <a:rPr lang="ru-RU" dirty="0"/>
              <a:t>- методика двойного центрифугирования трудоемка и </a:t>
            </a:r>
            <a:r>
              <a:rPr lang="ru-RU" dirty="0" err="1"/>
              <a:t>времязатратна</a:t>
            </a:r>
            <a:r>
              <a:rPr lang="ru-RU" dirty="0"/>
              <a:t>;</a:t>
            </a:r>
          </a:p>
          <a:p>
            <a:pPr lvl="0" algn="ctr">
              <a:lnSpc>
                <a:spcPct val="150000"/>
              </a:lnSpc>
            </a:pPr>
            <a:r>
              <a:rPr lang="ru-RU" dirty="0"/>
              <a:t>- значительная потеря тромбоцитов происходит на лабораторном этапе;</a:t>
            </a:r>
          </a:p>
          <a:p>
            <a:pPr lvl="0" algn="ctr">
              <a:lnSpc>
                <a:spcPct val="150000"/>
              </a:lnSpc>
            </a:pPr>
            <a:r>
              <a:rPr lang="ru-RU" dirty="0"/>
              <a:t>- методика доступна лишь врачам хирургических специальностей.</a:t>
            </a:r>
          </a:p>
        </p:txBody>
      </p:sp>
    </p:spTree>
    <p:extLst>
      <p:ext uri="{BB962C8B-B14F-4D97-AF65-F5344CB8AC3E}">
        <p14:creationId xmlns:p14="http://schemas.microsoft.com/office/powerpoint/2010/main" val="409119348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4660738" y="2283718"/>
            <a:ext cx="1204913" cy="120491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90900" y="2609155"/>
            <a:ext cx="1144588" cy="554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Calibri" pitchFamily="34" charset="0"/>
              </a:rPr>
              <a:t>М=</a:t>
            </a:r>
            <a:r>
              <a:rPr lang="en-US" sz="3000" b="1" dirty="0">
                <a:solidFill>
                  <a:schemeClr val="bg1"/>
                </a:solidFill>
                <a:latin typeface="Calibri" pitchFamily="34" charset="0"/>
              </a:rPr>
              <a:t>V</a:t>
            </a:r>
            <a:r>
              <a:rPr lang="el-GR" sz="30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ρ</a:t>
            </a:r>
            <a:endParaRPr lang="ru-RU" sz="3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577830"/>
            <a:ext cx="52920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При этом</a:t>
            </a:r>
          </a:p>
          <a:p>
            <a:pPr algn="just"/>
            <a:r>
              <a:rPr lang="ru-RU" dirty="0"/>
              <a:t>- согласно формуле M (масса)=</a:t>
            </a:r>
            <a:r>
              <a:rPr lang="ru-RU" dirty="0" err="1"/>
              <a:t>Vρ</a:t>
            </a:r>
            <a:r>
              <a:rPr lang="ru-RU" dirty="0"/>
              <a:t> (объемная концентрация вещества), концентрацию тромбоцитов и насыщение ими тканей можно повысить всего лишь посредством увеличения объема.</a:t>
            </a:r>
          </a:p>
          <a:p>
            <a:pPr algn="ctr"/>
            <a:endParaRPr lang="ru-RU" dirty="0"/>
          </a:p>
        </p:txBody>
      </p:sp>
      <p:pic>
        <p:nvPicPr>
          <p:cNvPr id="6" name="Рисунок 5" descr="e6352f2b46d0b56d034502cafd61e5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7174" y="2355726"/>
            <a:ext cx="2525266" cy="25252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92280" y="429994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2200" y="393990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2,5%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36296" y="321982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5%</a:t>
            </a:r>
          </a:p>
        </p:txBody>
      </p:sp>
    </p:spTree>
    <p:extLst>
      <p:ext uri="{BB962C8B-B14F-4D97-AF65-F5344CB8AC3E}">
        <p14:creationId xmlns:p14="http://schemas.microsoft.com/office/powerpoint/2010/main" val="1389966978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3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064" y="1131590"/>
            <a:ext cx="36724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solidFill>
                  <a:schemeClr val="bg1"/>
                </a:solidFill>
                <a:latin typeface="EtelkaBol" pitchFamily="34" charset="0"/>
              </a:rPr>
              <a:t>Что такое плазма крови? </a:t>
            </a:r>
          </a:p>
          <a:p>
            <a:r>
              <a:rPr lang="ru-RU" sz="2000" b="1" u="sng" dirty="0">
                <a:solidFill>
                  <a:schemeClr val="bg1"/>
                </a:solidFill>
                <a:latin typeface="EtelkaBol" pitchFamily="34" charset="0"/>
              </a:rPr>
              <a:t>Плазма – жидкое межклеточное вещество крови. Она содержит ряд протеолитических систем, регулирующих гомеостаз и участвующих в развитии адаптивно-защитных реакций организма [1].</a:t>
            </a:r>
            <a:r>
              <a:rPr lang="ru-RU" sz="2000" b="1" dirty="0">
                <a:solidFill>
                  <a:schemeClr val="bg1"/>
                </a:solidFill>
                <a:latin typeface="EtelkaBo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2334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3569" y="1692553"/>
            <a:ext cx="7776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Отмечу, что, несмотря на очевидность преимущества применения  инъекционной формы и однократного центрифугирования, в литературе по-прежнему муссируется вопрос о концентрации тромбоцитов.</a:t>
            </a:r>
          </a:p>
          <a:p>
            <a:pPr algn="just"/>
            <a:r>
              <a:rPr lang="ru-RU" dirty="0"/>
              <a:t>	Причина, вероятно, заключается в привычности использования термина</a:t>
            </a:r>
            <a:r>
              <a:rPr lang="ru-RU" b="1" dirty="0"/>
              <a:t> PRP, </a:t>
            </a:r>
            <a:r>
              <a:rPr lang="ru-RU" dirty="0"/>
              <a:t>подразумевающего необходимость обогащения плазмы </a:t>
            </a:r>
            <a:r>
              <a:rPr lang="en-US" dirty="0"/>
              <a:t>[</a:t>
            </a:r>
            <a:r>
              <a:rPr lang="ru-RU" dirty="0"/>
              <a:t>14</a:t>
            </a:r>
            <a:r>
              <a:rPr lang="en-US" dirty="0"/>
              <a:t>]</a:t>
            </a:r>
            <a:r>
              <a:rPr lang="ru-RU" dirty="0"/>
              <a:t> на лабораторном этапе. </a:t>
            </a:r>
          </a:p>
          <a:p>
            <a:pPr algn="ctr"/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9850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83568" y="1556088"/>
            <a:ext cx="75608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Тем же обстоятельством объясняется разобщенность мнений в отношении активации тромбоцитов, а также в отношении необходимости добавления кальция с целью активации тромбоцитов, как в зависимости от использования цитрата, так и вне этой зависимости.</a:t>
            </a:r>
          </a:p>
          <a:p>
            <a:pPr algn="ctr"/>
            <a:r>
              <a:rPr lang="ru-RU" dirty="0"/>
              <a:t>Обсуждать влияние кальция и цитрата уместно в том случае, когда речь идет о применении </a:t>
            </a:r>
            <a:r>
              <a:rPr lang="ru-RU" dirty="0" err="1"/>
              <a:t>тромбоцитарного</a:t>
            </a:r>
            <a:r>
              <a:rPr lang="ru-RU" dirty="0"/>
              <a:t> геля или концентратов, но не в случае, когда плазма вводится в инъекционной форме</a:t>
            </a:r>
            <a:r>
              <a:rPr lang="en-US" dirty="0"/>
              <a:t>.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2391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99592" y="1563638"/>
            <a:ext cx="6984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Что мы подразумеваем под активацией тромбоцитов? Выделение из них факторов роста. Когда оно происходит и чем обусловлено?</a:t>
            </a:r>
          </a:p>
          <a:p>
            <a:pPr algn="ctr"/>
            <a:endParaRPr lang="ru-RU" dirty="0"/>
          </a:p>
          <a:p>
            <a:pPr algn="ctr"/>
            <a:r>
              <a:rPr lang="ru-RU" b="1" dirty="0"/>
              <a:t>В физиологии и патофизиологии тромбоцитов этот этап описывается как нормальная реакция, обусловленная контактом этих элементов с субэндотелиальными структурами.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193850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Прямоугольник 16"/>
          <p:cNvSpPr>
            <a:spLocks noChangeArrowheads="1"/>
          </p:cNvSpPr>
          <p:nvPr/>
        </p:nvSpPr>
        <p:spPr bwMode="auto">
          <a:xfrm>
            <a:off x="3995738" y="1743075"/>
            <a:ext cx="35928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Неактивный тромбоцит – </a:t>
            </a:r>
            <a:r>
              <a:rPr lang="ru-RU" sz="1600" dirty="0">
                <a:solidFill>
                  <a:srgbClr val="6AB945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«пластинка» </a:t>
            </a:r>
          </a:p>
        </p:txBody>
      </p:sp>
      <p:sp>
        <p:nvSpPr>
          <p:cNvPr id="33796" name="Прямоугольник 17"/>
          <p:cNvSpPr>
            <a:spLocks noChangeArrowheads="1"/>
          </p:cNvSpPr>
          <p:nvPr/>
        </p:nvSpPr>
        <p:spPr bwMode="auto">
          <a:xfrm>
            <a:off x="3995738" y="2363788"/>
            <a:ext cx="44646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Активный тромбоцит –  </a:t>
            </a:r>
            <a:r>
              <a:rPr lang="ru-RU" sz="1600" dirty="0">
                <a:solidFill>
                  <a:srgbClr val="6AB945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«шаровидный с псевдоподиями»</a:t>
            </a:r>
          </a:p>
        </p:txBody>
      </p:sp>
      <p:sp>
        <p:nvSpPr>
          <p:cNvPr id="33797" name="Прямоугольник 18"/>
          <p:cNvSpPr>
            <a:spLocks noChangeArrowheads="1"/>
          </p:cNvSpPr>
          <p:nvPr/>
        </p:nvSpPr>
        <p:spPr bwMode="auto">
          <a:xfrm>
            <a:off x="3995738" y="3949492"/>
            <a:ext cx="41767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Тромбоцит после активации, распластанная форма без внутреннего содержимого – </a:t>
            </a:r>
            <a:r>
              <a:rPr lang="ru-RU" sz="1600" dirty="0">
                <a:solidFill>
                  <a:srgbClr val="6AB945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«тень тромбоцита»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 bwMode="auto">
          <a:xfrm>
            <a:off x="2986194" y="1522377"/>
            <a:ext cx="864096" cy="761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endPos="0" dir="5400000" sy="-100000" algn="bl" rotWithShape="0"/>
          </a:effectLst>
        </p:spPr>
      </p:pic>
      <p:sp>
        <p:nvSpPr>
          <p:cNvPr id="33799" name="Прямоугольник 21"/>
          <p:cNvSpPr>
            <a:spLocks noChangeArrowheads="1"/>
          </p:cNvSpPr>
          <p:nvPr/>
        </p:nvSpPr>
        <p:spPr bwMode="auto">
          <a:xfrm>
            <a:off x="4211638" y="2911475"/>
            <a:ext cx="43576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Clr>
                <a:srgbClr val="6AB945"/>
              </a:buClr>
              <a:buFont typeface="Arial" charset="0"/>
              <a:buChar char="•"/>
            </a:pPr>
            <a:r>
              <a:rPr lang="ru-RU" sz="1400" dirty="0">
                <a:latin typeface="Calibri" pitchFamily="34" charset="0"/>
                <a:ea typeface="Calibri" pitchFamily="34" charset="0"/>
                <a:cs typeface="Calibri" pitchFamily="34" charset="0"/>
              </a:rPr>
              <a:t>Циркулирующие иммунные комплексы</a:t>
            </a:r>
          </a:p>
          <a:p>
            <a:pPr marL="285750" indent="-285750">
              <a:buClr>
                <a:srgbClr val="6AB945"/>
              </a:buClr>
              <a:buFont typeface="Arial" charset="0"/>
              <a:buChar char="•"/>
            </a:pPr>
            <a:r>
              <a:rPr lang="ru-RU" sz="1400" dirty="0">
                <a:latin typeface="Calibri" pitchFamily="34" charset="0"/>
                <a:ea typeface="Calibri" pitchFamily="34" charset="0"/>
                <a:cs typeface="Calibri" pitchFamily="34" charset="0"/>
              </a:rPr>
              <a:t>Факторы свертывания</a:t>
            </a:r>
          </a:p>
          <a:p>
            <a:pPr marL="285750" indent="-285750">
              <a:buClr>
                <a:srgbClr val="6AB945"/>
              </a:buClr>
              <a:buFont typeface="Arial" charset="0"/>
              <a:buChar char="•"/>
            </a:pPr>
            <a:r>
              <a:rPr lang="ru-RU" sz="1400" dirty="0">
                <a:latin typeface="Calibri" pitchFamily="34" charset="0"/>
                <a:ea typeface="Calibri" pitchFamily="34" charset="0"/>
                <a:cs typeface="Calibri" pitchFamily="34" charset="0"/>
              </a:rPr>
              <a:t>Антикоагулянты</a:t>
            </a:r>
          </a:p>
          <a:p>
            <a:pPr marL="285750" indent="-285750">
              <a:buClr>
                <a:srgbClr val="6AB945"/>
              </a:buClr>
              <a:buFont typeface="Arial" charset="0"/>
              <a:buChar char="•"/>
            </a:pPr>
            <a:r>
              <a:rPr lang="ru-RU" sz="1400" dirty="0">
                <a:latin typeface="Calibri" pitchFamily="34" charset="0"/>
                <a:ea typeface="Calibri" pitchFamily="34" charset="0"/>
                <a:cs typeface="Calibri" pitchFamily="34" charset="0"/>
              </a:rPr>
              <a:t>Биологически активные вещества</a:t>
            </a:r>
          </a:p>
        </p:txBody>
      </p:sp>
      <p:pic>
        <p:nvPicPr>
          <p:cNvPr id="338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9100" y="2284413"/>
            <a:ext cx="917575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8013" y="3865563"/>
            <a:ext cx="539750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80975" y="-3128963"/>
            <a:ext cx="3160713" cy="1207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7029477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85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7"/>
          <p:cNvGrpSpPr/>
          <p:nvPr/>
        </p:nvGrpSpPr>
        <p:grpSpPr>
          <a:xfrm>
            <a:off x="2884817" y="1590639"/>
            <a:ext cx="1399151" cy="607210"/>
            <a:chOff x="2294427" y="3912207"/>
            <a:chExt cx="1578960" cy="685245"/>
          </a:xfrm>
        </p:grpSpPr>
        <p:grpSp>
          <p:nvGrpSpPr>
            <p:cNvPr id="3" name="Группа 6"/>
            <p:cNvGrpSpPr/>
            <p:nvPr/>
          </p:nvGrpSpPr>
          <p:grpSpPr>
            <a:xfrm>
              <a:off x="2294427" y="3912207"/>
              <a:ext cx="398345" cy="538362"/>
              <a:chOff x="2294427" y="3912207"/>
              <a:chExt cx="398345" cy="538362"/>
            </a:xfrm>
          </p:grpSpPr>
          <p:sp>
            <p:nvSpPr>
              <p:cNvPr id="30" name="Овал 29"/>
              <p:cNvSpPr/>
              <p:nvPr/>
            </p:nvSpPr>
            <p:spPr>
              <a:xfrm>
                <a:off x="2295885" y="3970656"/>
                <a:ext cx="394412" cy="39441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6AB94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dirty="0">
                    <a:solidFill>
                      <a:srgbClr val="6AB945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</a:p>
            </p:txBody>
          </p:sp>
          <p:sp>
            <p:nvSpPr>
              <p:cNvPr id="20509" name="Прямоугольник 11"/>
              <p:cNvSpPr>
                <a:spLocks noChangeArrowheads="1"/>
              </p:cNvSpPr>
              <p:nvPr/>
            </p:nvSpPr>
            <p:spPr bwMode="auto">
              <a:xfrm>
                <a:off x="2294427" y="3912207"/>
                <a:ext cx="398345" cy="538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2500" dirty="0">
                    <a:solidFill>
                      <a:srgbClr val="6AB945"/>
                    </a:solidFill>
                    <a:latin typeface="Calibri" pitchFamily="34" charset="0"/>
                    <a:cs typeface="Calibri" pitchFamily="34" charset="0"/>
                  </a:rPr>
                  <a:t>δ</a:t>
                </a:r>
              </a:p>
            </p:txBody>
          </p:sp>
        </p:grpSp>
        <p:sp>
          <p:nvSpPr>
            <p:cNvPr id="20507" name="TextBox 14"/>
            <p:cNvSpPr txBox="1">
              <a:spLocks noChangeArrowheads="1"/>
            </p:cNvSpPr>
            <p:nvPr/>
          </p:nvSpPr>
          <p:spPr bwMode="auto">
            <a:xfrm>
              <a:off x="2682508" y="4006991"/>
              <a:ext cx="1190879" cy="590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1400" dirty="0">
                  <a:latin typeface="Calibri" pitchFamily="34" charset="0"/>
                  <a:cs typeface="Calibri" pitchFamily="34" charset="0"/>
                </a:rPr>
                <a:t>- </a:t>
              </a:r>
              <a:r>
                <a:rPr lang="ru-RU" sz="1400" dirty="0">
                  <a:latin typeface="Calibri" pitchFamily="34" charset="0"/>
                  <a:cs typeface="Calibri" pitchFamily="34" charset="0"/>
                </a:rPr>
                <a:t>гранулы</a:t>
              </a:r>
            </a:p>
            <a:p>
              <a:endParaRPr lang="ru-RU" sz="1400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4" name="Группа 10"/>
          <p:cNvGrpSpPr/>
          <p:nvPr/>
        </p:nvGrpSpPr>
        <p:grpSpPr>
          <a:xfrm>
            <a:off x="2884817" y="2639209"/>
            <a:ext cx="1263502" cy="646966"/>
            <a:chOff x="1900404" y="1605532"/>
            <a:chExt cx="1147779" cy="587711"/>
          </a:xfrm>
        </p:grpSpPr>
        <p:sp>
          <p:nvSpPr>
            <p:cNvPr id="32" name="Овал 31"/>
            <p:cNvSpPr/>
            <p:nvPr/>
          </p:nvSpPr>
          <p:spPr>
            <a:xfrm>
              <a:off x="1905408" y="1684835"/>
              <a:ext cx="326658" cy="3266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6AB9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rgbClr val="6AB945"/>
                  </a:solidFill>
                  <a:latin typeface="Calibri" pitchFamily="34" charset="0"/>
                  <a:cs typeface="Calibri" pitchFamily="34" charset="0"/>
                </a:rPr>
                <a:t> </a:t>
              </a:r>
            </a:p>
          </p:txBody>
        </p:sp>
        <p:grpSp>
          <p:nvGrpSpPr>
            <p:cNvPr id="5" name="Группа 22"/>
            <p:cNvGrpSpPr>
              <a:grpSpLocks/>
            </p:cNvGrpSpPr>
            <p:nvPr/>
          </p:nvGrpSpPr>
          <p:grpSpPr bwMode="auto">
            <a:xfrm>
              <a:off x="1900404" y="1605532"/>
              <a:ext cx="1147779" cy="587711"/>
              <a:chOff x="1964728" y="2833666"/>
              <a:chExt cx="1147690" cy="586977"/>
            </a:xfrm>
          </p:grpSpPr>
          <p:sp>
            <p:nvSpPr>
              <p:cNvPr id="20505" name="Прямоугольник 10"/>
              <p:cNvSpPr>
                <a:spLocks noChangeArrowheads="1"/>
              </p:cNvSpPr>
              <p:nvPr/>
            </p:nvSpPr>
            <p:spPr bwMode="auto">
              <a:xfrm>
                <a:off x="1964728" y="2833666"/>
                <a:ext cx="336644" cy="4328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2500" dirty="0">
                    <a:solidFill>
                      <a:srgbClr val="6AB945"/>
                    </a:solidFill>
                    <a:latin typeface="Calibri" pitchFamily="34" charset="0"/>
                    <a:cs typeface="Calibri" pitchFamily="34" charset="0"/>
                  </a:rPr>
                  <a:t>α</a:t>
                </a:r>
              </a:p>
            </p:txBody>
          </p:sp>
          <p:sp>
            <p:nvSpPr>
              <p:cNvPr id="20503" name="TextBox 15"/>
              <p:cNvSpPr txBox="1">
                <a:spLocks noChangeArrowheads="1"/>
              </p:cNvSpPr>
              <p:nvPr/>
            </p:nvSpPr>
            <p:spPr bwMode="auto">
              <a:xfrm>
                <a:off x="2277094" y="2945938"/>
                <a:ext cx="835324" cy="4747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fr-FR" sz="1400" dirty="0">
                    <a:latin typeface="Calibri" pitchFamily="34" charset="0"/>
                    <a:cs typeface="Calibri" pitchFamily="34" charset="0"/>
                  </a:rPr>
                  <a:t>- </a:t>
                </a:r>
                <a:r>
                  <a:rPr lang="ru-RU" sz="1400" dirty="0">
                    <a:latin typeface="Calibri" pitchFamily="34" charset="0"/>
                    <a:cs typeface="Calibri" pitchFamily="34" charset="0"/>
                  </a:rPr>
                  <a:t>гранулы</a:t>
                </a:r>
              </a:p>
              <a:p>
                <a:endParaRPr lang="ru-RU" sz="1400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283968" y="1278508"/>
            <a:ext cx="15128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Clr>
                <a:srgbClr val="6AB945"/>
              </a:buClr>
              <a:buFont typeface="Arial" charset="0"/>
              <a:buChar char="•"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АТФ</a:t>
            </a:r>
          </a:p>
          <a:p>
            <a:pPr marL="285750" indent="-285750">
              <a:buClr>
                <a:srgbClr val="6AB945"/>
              </a:buClr>
              <a:buFont typeface="Arial" charset="0"/>
              <a:buChar char="•"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АДФ</a:t>
            </a:r>
          </a:p>
          <a:p>
            <a:pPr marL="285750" indent="-285750">
              <a:buClr>
                <a:srgbClr val="6AB945"/>
              </a:buClr>
              <a:buFont typeface="Arial" charset="0"/>
              <a:buChar char="•"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Са</a:t>
            </a:r>
            <a:r>
              <a:rPr lang="ru-RU" sz="1600" baseline="30000" dirty="0">
                <a:latin typeface="Calibri" pitchFamily="34" charset="0"/>
                <a:cs typeface="Calibri" pitchFamily="34" charset="0"/>
              </a:rPr>
              <a:t>2+</a:t>
            </a:r>
          </a:p>
          <a:p>
            <a:pPr marL="285750" indent="-285750">
              <a:buClr>
                <a:srgbClr val="6AB945"/>
              </a:buClr>
              <a:buFont typeface="Arial" charset="0"/>
              <a:buChar char="•"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Серотонин</a:t>
            </a:r>
          </a:p>
        </p:txBody>
      </p:sp>
      <p:sp>
        <p:nvSpPr>
          <p:cNvPr id="31" name="Левая фигурная скобка 30"/>
          <p:cNvSpPr/>
          <p:nvPr/>
        </p:nvSpPr>
        <p:spPr>
          <a:xfrm>
            <a:off x="4104063" y="1278508"/>
            <a:ext cx="268287" cy="1077218"/>
          </a:xfrm>
          <a:prstGeom prst="leftBrace">
            <a:avLst>
              <a:gd name="adj1" fmla="val 40587"/>
              <a:gd name="adj2" fmla="val 52664"/>
            </a:avLst>
          </a:prstGeom>
          <a:ln>
            <a:solidFill>
              <a:srgbClr val="6AB94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6AB945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Левая фигурная скобка 37"/>
          <p:cNvSpPr/>
          <p:nvPr/>
        </p:nvSpPr>
        <p:spPr>
          <a:xfrm>
            <a:off x="4104063" y="2530168"/>
            <a:ext cx="323921" cy="2448044"/>
          </a:xfrm>
          <a:prstGeom prst="leftBrace">
            <a:avLst>
              <a:gd name="adj1" fmla="val 40587"/>
              <a:gd name="adj2" fmla="val 16271"/>
            </a:avLst>
          </a:prstGeom>
          <a:noFill/>
          <a:ln>
            <a:solidFill>
              <a:srgbClr val="6AB94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283968" y="2557036"/>
            <a:ext cx="4320480" cy="2421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400"/>
              </a:spcAft>
              <a:buClr>
                <a:srgbClr val="6AB945"/>
              </a:buClr>
              <a:buFont typeface="Arial" charset="0"/>
              <a:buChar char="•"/>
            </a:pPr>
            <a:r>
              <a:rPr lang="ru-RU" sz="1600" dirty="0" err="1">
                <a:latin typeface="Calibri" pitchFamily="34" charset="0"/>
                <a:cs typeface="Calibri" pitchFamily="34" charset="0"/>
              </a:rPr>
              <a:t>Тромбоцитарный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(PDGF) </a:t>
            </a:r>
          </a:p>
          <a:p>
            <a:pPr marL="285750" indent="-285750">
              <a:spcAft>
                <a:spcPts val="400"/>
              </a:spcAft>
              <a:buClr>
                <a:srgbClr val="6AB945"/>
              </a:buClr>
              <a:buFont typeface="Arial" charset="0"/>
              <a:buChar char="•"/>
            </a:pPr>
            <a:r>
              <a:rPr lang="ru-RU" sz="1600" dirty="0" err="1">
                <a:latin typeface="Calibri" pitchFamily="34" charset="0"/>
                <a:cs typeface="Calibri" pitchFamily="34" charset="0"/>
              </a:rPr>
              <a:t>Эпидермальный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(EGF) </a:t>
            </a:r>
          </a:p>
          <a:p>
            <a:pPr marL="285750" indent="-285750">
              <a:spcAft>
                <a:spcPts val="400"/>
              </a:spcAft>
              <a:buClr>
                <a:srgbClr val="6AB945"/>
              </a:buClr>
              <a:buFont typeface="Arial" charset="0"/>
              <a:buChar char="•"/>
            </a:pPr>
            <a:r>
              <a:rPr lang="ru-RU" sz="1600" dirty="0" err="1">
                <a:latin typeface="Calibri" pitchFamily="34" charset="0"/>
                <a:cs typeface="Calibri" pitchFamily="34" charset="0"/>
              </a:rPr>
              <a:t>Фибробластный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FGF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) </a:t>
            </a:r>
          </a:p>
          <a:p>
            <a:pPr marL="285750" indent="-285750">
              <a:spcAft>
                <a:spcPts val="400"/>
              </a:spcAft>
              <a:buClr>
                <a:srgbClr val="6AB945"/>
              </a:buClr>
              <a:buFont typeface="Arial" charset="0"/>
              <a:buChar char="•"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Инсулиноподобный (IGF) 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Aft>
                <a:spcPts val="400"/>
              </a:spcAft>
              <a:buClr>
                <a:srgbClr val="6AB945"/>
              </a:buClr>
              <a:buFont typeface="Arial" charset="0"/>
              <a:buChar char="•"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ФР Эндотелиальных клеток (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v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EGF)</a:t>
            </a:r>
          </a:p>
          <a:p>
            <a:pPr marL="285750" indent="-285750">
              <a:spcAft>
                <a:spcPts val="400"/>
              </a:spcAft>
              <a:buClr>
                <a:srgbClr val="6AB945"/>
              </a:buClr>
              <a:buFont typeface="Arial" charset="0"/>
              <a:buChar char="•"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ФР Плацентарных клеток (PLGF-1/-2)</a:t>
            </a:r>
          </a:p>
          <a:p>
            <a:pPr marL="285750" indent="-285750">
              <a:spcAft>
                <a:spcPts val="400"/>
              </a:spcAft>
              <a:buClr>
                <a:srgbClr val="6AB945"/>
              </a:buClr>
              <a:buFont typeface="Arial" charset="0"/>
              <a:buChar char="•"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Трансформирующий бета фактор (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TGF-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β)</a:t>
            </a:r>
            <a:endParaRPr lang="ru-RU" sz="16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Aft>
                <a:spcPts val="400"/>
              </a:spcAft>
              <a:buClr>
                <a:srgbClr val="6AB945"/>
              </a:buClr>
              <a:buFont typeface="Arial" charset="0"/>
              <a:buChar char="•"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Трансформирующий альфа фактор (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TGF-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α) </a:t>
            </a:r>
            <a:endParaRPr lang="ru-RU" sz="16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Штриховая стрелка вправо 16"/>
          <p:cNvSpPr/>
          <p:nvPr/>
        </p:nvSpPr>
        <p:spPr>
          <a:xfrm rot="19334148">
            <a:off x="1991904" y="2013554"/>
            <a:ext cx="880451" cy="340953"/>
          </a:xfrm>
          <a:prstGeom prst="stripedRightArrow">
            <a:avLst>
              <a:gd name="adj1" fmla="val 50000"/>
              <a:gd name="adj2" fmla="val 69820"/>
            </a:avLst>
          </a:prstGeom>
          <a:solidFill>
            <a:srgbClr val="6AB94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Штриховая стрелка вправо 47"/>
          <p:cNvSpPr/>
          <p:nvPr/>
        </p:nvSpPr>
        <p:spPr>
          <a:xfrm>
            <a:off x="2226124" y="2746365"/>
            <a:ext cx="473670" cy="340953"/>
          </a:xfrm>
          <a:prstGeom prst="stripedRightArrow">
            <a:avLst>
              <a:gd name="adj1" fmla="val 50000"/>
              <a:gd name="adj2" fmla="val 69820"/>
            </a:avLst>
          </a:prstGeom>
          <a:solidFill>
            <a:srgbClr val="6AB94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2253823"/>
            <a:ext cx="1343798" cy="1326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TextBox 51"/>
          <p:cNvSpPr txBox="1"/>
          <p:nvPr/>
        </p:nvSpPr>
        <p:spPr>
          <a:xfrm>
            <a:off x="1475656" y="411510"/>
            <a:ext cx="167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Calibri" pitchFamily="34" charset="0"/>
                <a:cs typeface="Calibri" pitchFamily="34" charset="0"/>
              </a:rPr>
              <a:t>Факторы роста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864048" y="3723880"/>
            <a:ext cx="14148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alibri" pitchFamily="34" charset="0"/>
                <a:cs typeface="Calibri" pitchFamily="34" charset="0"/>
              </a:rPr>
              <a:t>Активные</a:t>
            </a:r>
          </a:p>
          <a:p>
            <a:pPr algn="ctr"/>
            <a:r>
              <a:rPr lang="ru-RU" sz="1600" dirty="0">
                <a:latin typeface="Calibri" pitchFamily="34" charset="0"/>
                <a:cs typeface="Calibri" pitchFamily="34" charset="0"/>
              </a:rPr>
              <a:t>тромбоциты</a:t>
            </a:r>
            <a:endParaRPr lang="ru-RU" sz="1600" dirty="0">
              <a:solidFill>
                <a:srgbClr val="6AB945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41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23528" y="987574"/>
            <a:ext cx="85689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«Стимулом активации может служить практически любое возмущение окружающей среды, вплоть до простого механического напряжения. Однако основными физиологическими активаторами тромбоцитов считаются </a:t>
            </a:r>
            <a:r>
              <a:rPr lang="ru-RU" dirty="0">
                <a:hlinkClick r:id="rId4"/>
              </a:rPr>
              <a:t>коллаген</a:t>
            </a:r>
            <a:r>
              <a:rPr lang="ru-RU" dirty="0"/>
              <a:t> </a:t>
            </a:r>
            <a:r>
              <a:rPr lang="en-US" dirty="0"/>
              <a:t> [</a:t>
            </a:r>
            <a:r>
              <a:rPr lang="ru-RU" dirty="0"/>
              <a:t>15</a:t>
            </a:r>
            <a:r>
              <a:rPr lang="en-US" dirty="0"/>
              <a:t>] </a:t>
            </a:r>
            <a:r>
              <a:rPr lang="ru-RU" dirty="0"/>
              <a:t>(главный белок внеклеточного матрикса), </a:t>
            </a:r>
            <a:r>
              <a:rPr lang="ru-RU" dirty="0">
                <a:hlinkClick r:id="rId5"/>
              </a:rPr>
              <a:t>тромбин</a:t>
            </a:r>
            <a:r>
              <a:rPr lang="ru-RU" dirty="0"/>
              <a:t> </a:t>
            </a:r>
            <a:r>
              <a:rPr lang="en-US" dirty="0"/>
              <a:t> [</a:t>
            </a:r>
            <a:r>
              <a:rPr lang="ru-RU" dirty="0"/>
              <a:t>16</a:t>
            </a:r>
            <a:r>
              <a:rPr lang="en-US" dirty="0"/>
              <a:t>] </a:t>
            </a:r>
            <a:r>
              <a:rPr lang="ru-RU" dirty="0"/>
              <a:t>(основной белок плазменной системы свертывания), АДФ (</a:t>
            </a:r>
            <a:r>
              <a:rPr lang="ru-RU" dirty="0" err="1"/>
              <a:t>аденозиндифосфат</a:t>
            </a:r>
            <a:r>
              <a:rPr lang="ru-RU" dirty="0"/>
              <a:t>, появляющийся из разрушенных клеток сосуда или секретируемый самими тромбоцитами) и </a:t>
            </a:r>
            <a:r>
              <a:rPr lang="ru-RU" dirty="0" err="1"/>
              <a:t>тромбоксан</a:t>
            </a:r>
            <a:r>
              <a:rPr lang="ru-RU" dirty="0"/>
              <a:t> А2 (вторичный активатор, синтезируемый и выбрасываемый тромбоцитами; его дополнительная функция заключается в стимуляции</a:t>
            </a:r>
            <a:r>
              <a:rPr lang="en-US" dirty="0"/>
              <a:t> </a:t>
            </a:r>
            <a:r>
              <a:rPr lang="ru-RU" dirty="0" err="1"/>
              <a:t>вазоконстрикции</a:t>
            </a:r>
            <a:r>
              <a:rPr lang="ru-RU" dirty="0"/>
              <a:t>).</a:t>
            </a:r>
            <a:br>
              <a:rPr lang="ru-RU" dirty="0"/>
            </a:br>
            <a:r>
              <a:rPr lang="ru-RU" dirty="0"/>
              <a:t>Активированные тромбоциты приобретают способность прикрепляться к месту повреждения (адгезия) и друг к другу (агрегация), формируя пробку, закупоривающую место повреждения. Кроме того, они участвуют в плазменном свёртывании двумя основными способами — экспонирование </a:t>
            </a:r>
            <a:r>
              <a:rPr lang="ru-RU" dirty="0" err="1"/>
              <a:t>прокоагулянтной</a:t>
            </a:r>
            <a:r>
              <a:rPr lang="ru-RU" dirty="0"/>
              <a:t> мембраны и секреция α-гранул.» </a:t>
            </a:r>
            <a:r>
              <a:rPr lang="en-US" dirty="0"/>
              <a:t>[</a:t>
            </a:r>
            <a:r>
              <a:rPr lang="ru-RU" dirty="0"/>
              <a:t>17</a:t>
            </a:r>
            <a:r>
              <a:rPr lang="en-US" dirty="0"/>
              <a:t>]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1356659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55576" y="987574"/>
            <a:ext cx="77048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Какова роль кальция в плазме? </a:t>
            </a:r>
            <a:r>
              <a:rPr lang="ru-RU" dirty="0"/>
              <a:t>Безусловно, кальций является одним их основных факторов инициации реакций, связанных с активацией тромбоцитов. </a:t>
            </a:r>
            <a:r>
              <a:rPr lang="en-US" dirty="0"/>
              <a:t>[</a:t>
            </a:r>
            <a:r>
              <a:rPr lang="ru-RU" dirty="0"/>
              <a:t>17</a:t>
            </a:r>
            <a:r>
              <a:rPr lang="en-US" dirty="0"/>
              <a:t>]</a:t>
            </a:r>
            <a:r>
              <a:rPr lang="ru-RU" dirty="0"/>
              <a:t>.</a:t>
            </a:r>
            <a:r>
              <a:rPr lang="en-US" dirty="0"/>
              <a:t> </a:t>
            </a:r>
            <a:r>
              <a:rPr lang="ru-RU" dirty="0"/>
              <a:t>А цитрат, применяемый иногда в качестве антикоагулянта, связывает молекулы кальция хелатным соединением. </a:t>
            </a:r>
          </a:p>
          <a:p>
            <a:pPr algn="just"/>
            <a:r>
              <a:rPr lang="ru-RU" dirty="0"/>
              <a:t>При этом связывается лишь </a:t>
            </a:r>
            <a:r>
              <a:rPr lang="ru-RU" b="1" dirty="0"/>
              <a:t>часть кальция</a:t>
            </a:r>
            <a:r>
              <a:rPr lang="ru-RU" dirty="0"/>
              <a:t>, которой, впрочем, достаточно для активации тромбоцитов. Более того, внутри самого тромбоцита присутствуют две независимые системы снабжением кальцием.</a:t>
            </a:r>
          </a:p>
          <a:p>
            <a:pPr algn="just"/>
            <a:r>
              <a:rPr lang="ru-RU" b="1" dirty="0"/>
              <a:t>Откуда же возникло заблуждение о необходимости добавления кальция? </a:t>
            </a:r>
            <a:r>
              <a:rPr lang="ru-RU" dirty="0"/>
              <a:t>Причиной тому, вероятно, является ориентированность на первую методику получения PRP, а рамках которой кальций и тромбин добавлялись с целью формирования </a:t>
            </a:r>
            <a:r>
              <a:rPr lang="ru-RU" dirty="0" err="1"/>
              <a:t>гелевого</a:t>
            </a:r>
            <a:r>
              <a:rPr lang="ru-RU" dirty="0"/>
              <a:t> сгустка из концентрированной плазмы. </a:t>
            </a:r>
          </a:p>
        </p:txBody>
      </p:sp>
    </p:spTree>
    <p:extLst>
      <p:ext uri="{BB962C8B-B14F-4D97-AF65-F5344CB8AC3E}">
        <p14:creationId xmlns:p14="http://schemas.microsoft.com/office/powerpoint/2010/main" val="1732329646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347614"/>
            <a:ext cx="87129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Поговорим о преимуществах инъекционной формы плазмы. Идея использовать инъекционную форму вместо геля пришла нам, мне и моему коллеге Роману </a:t>
            </a:r>
            <a:r>
              <a:rPr lang="ru-RU" dirty="0" err="1"/>
              <a:t>Зарудию</a:t>
            </a:r>
            <a:r>
              <a:rPr lang="ru-RU" dirty="0"/>
              <a:t>, в 2003 году. В публикациях, появившихся в информационном пространстве в 2005 году, мы уже упоминали о преимуществах инъекционной формы и вероятности ее терапевтического превосходства над концентратами. Методы и результаты применения упомянутой формы плазмы описаны в нашей работе «Применение обогащенной тромбоцитами </a:t>
            </a:r>
            <a:r>
              <a:rPr lang="ru-RU" dirty="0" err="1"/>
              <a:t>аутоплазмы</a:t>
            </a:r>
            <a:r>
              <a:rPr lang="ru-RU" dirty="0"/>
              <a:t> для лечения фотодерматоза» </a:t>
            </a:r>
            <a:r>
              <a:rPr lang="en-US" dirty="0"/>
              <a:t>[</a:t>
            </a:r>
            <a:r>
              <a:rPr lang="ru-RU" dirty="0"/>
              <a:t>18</a:t>
            </a:r>
            <a:r>
              <a:rPr lang="en-US" dirty="0"/>
              <a:t>]</a:t>
            </a:r>
            <a:r>
              <a:rPr lang="ru-RU" dirty="0"/>
              <a:t>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050511926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009" y="885363"/>
            <a:ext cx="8964487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По сути, наша технология объединяет в себе эффективность сложной и многоэтапной методики </a:t>
            </a:r>
            <a:r>
              <a:rPr lang="en-US" sz="1600" dirty="0"/>
              <a:t>PRP</a:t>
            </a:r>
            <a:r>
              <a:rPr lang="ru-RU" sz="1600" dirty="0"/>
              <a:t> и простоту и доступность аутогемотерапии.</a:t>
            </a:r>
          </a:p>
          <a:p>
            <a:r>
              <a:rPr lang="ru-RU" sz="1600" b="1" dirty="0"/>
              <a:t>Ее преимущества:</a:t>
            </a:r>
            <a:endParaRPr lang="ru-RU" sz="1600" dirty="0"/>
          </a:p>
          <a:p>
            <a:pPr algn="just"/>
            <a:r>
              <a:rPr lang="ru-RU" sz="1600" dirty="0"/>
              <a:t>1. Возможность применения в нехирургической практике (применение геля возможно только в хирургии и стоматологии, поскольку для его введения требуется выполнение разреза).</a:t>
            </a:r>
          </a:p>
          <a:p>
            <a:pPr lvl="0" algn="just"/>
            <a:r>
              <a:rPr lang="ru-RU" sz="1600" dirty="0"/>
              <a:t>2. Возможность применения в хирургии до операции, в ходе операции, после операции и вместо операции. </a:t>
            </a:r>
          </a:p>
          <a:p>
            <a:pPr lvl="0" algn="just"/>
            <a:r>
              <a:rPr lang="ru-RU" sz="1600" dirty="0"/>
              <a:t>3. Возможность увеличивать концентрацию тромбоцитов  </a:t>
            </a:r>
            <a:r>
              <a:rPr lang="en-US" sz="1600" i="1" dirty="0"/>
              <a:t>in vivo</a:t>
            </a:r>
            <a:r>
              <a:rPr lang="ru-RU" sz="1600" dirty="0"/>
              <a:t>.</a:t>
            </a:r>
          </a:p>
          <a:p>
            <a:pPr lvl="0" algn="just"/>
            <a:r>
              <a:rPr lang="ru-RU" sz="1600" dirty="0"/>
              <a:t>4. Отсутствие необходимости двойного центрифугирования.</a:t>
            </a:r>
          </a:p>
          <a:p>
            <a:pPr lvl="0" algn="just"/>
            <a:r>
              <a:rPr lang="ru-RU" sz="1600" dirty="0"/>
              <a:t>5. Возможность использовать плазму в форме капель (лечение конъюнктивитов), аппликаций (</a:t>
            </a:r>
            <a:r>
              <a:rPr lang="ru-RU" sz="1600" dirty="0" err="1"/>
              <a:t>пилинги</a:t>
            </a:r>
            <a:r>
              <a:rPr lang="ru-RU" sz="1600" dirty="0"/>
              <a:t>, лечение ожогов и язв), ванночек (лечение гинекологических заболеваний), замораживаемых суппозиториев (лечение анальных трещин). Кроме того, появилась возможность нагревать плазму и получать </a:t>
            </a:r>
            <a:r>
              <a:rPr lang="ru-RU" sz="1600" dirty="0" err="1"/>
              <a:t>плазмогель</a:t>
            </a:r>
            <a:r>
              <a:rPr lang="ru-RU" sz="1600" dirty="0"/>
              <a:t>, используемый для контурной пластики. В ингаляционной форме плазма может применяться для лечении </a:t>
            </a:r>
            <a:r>
              <a:rPr lang="ru-RU" sz="1600" dirty="0" err="1"/>
              <a:t>обструктивных</a:t>
            </a:r>
            <a:r>
              <a:rPr lang="ru-RU" sz="1600" dirty="0"/>
              <a:t> заболеваний лёгких.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3482092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906274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Каким должно быть качество пробирок? Что в них должно содержаться?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296" y="1707654"/>
            <a:ext cx="4371950" cy="332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90674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1203598"/>
            <a:ext cx="42484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	</a:t>
            </a:r>
            <a:r>
              <a:rPr lang="ru-RU" dirty="0"/>
              <a:t>Говоря о плазме в контексте терапевтического применения, большинство врачей и авторов исследований рассматривает ее как очередное </a:t>
            </a:r>
            <a:r>
              <a:rPr lang="ru-RU" dirty="0" err="1"/>
              <a:t>официнальное</a:t>
            </a:r>
            <a:r>
              <a:rPr lang="ru-RU" dirty="0"/>
              <a:t> средство. </a:t>
            </a:r>
          </a:p>
          <a:p>
            <a:pPr algn="just"/>
            <a:r>
              <a:rPr lang="ru-RU" dirty="0"/>
              <a:t>Я же склонен считать, </a:t>
            </a:r>
            <a:r>
              <a:rPr lang="ru-RU" b="1" dirty="0"/>
              <a:t>что манипуляции с плазмой сродни трансплантации </a:t>
            </a:r>
            <a:r>
              <a:rPr lang="ru-RU" b="1" dirty="0" err="1"/>
              <a:t>аутологичных</a:t>
            </a:r>
            <a:r>
              <a:rPr lang="ru-RU" b="1" dirty="0"/>
              <a:t> тканей</a:t>
            </a:r>
            <a:r>
              <a:rPr lang="ru-RU" dirty="0"/>
              <a:t>.</a:t>
            </a:r>
          </a:p>
        </p:txBody>
      </p:sp>
      <p:pic>
        <p:nvPicPr>
          <p:cNvPr id="8" name="Рисунок 7" descr="Inet_1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483517"/>
            <a:ext cx="4248472" cy="448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156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2" descr="C:\Проекты\0003 Plasmolifting\0006 ПРОБИРКА\Обработка пробирок\01.jpg"/>
          <p:cNvPicPr>
            <a:picLocks noChangeAspect="1" noChangeArrowheads="1"/>
          </p:cNvPicPr>
          <p:nvPr/>
        </p:nvPicPr>
        <p:blipFill>
          <a:blip r:embed="rId4" cstate="print"/>
          <a:srcRect t="10928"/>
          <a:stretch>
            <a:fillRect/>
          </a:stretch>
        </p:blipFill>
        <p:spPr bwMode="auto">
          <a:xfrm>
            <a:off x="827088" y="1563688"/>
            <a:ext cx="7131050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Прямоугольник 14"/>
          <p:cNvSpPr>
            <a:spLocks noChangeArrowheads="1"/>
          </p:cNvSpPr>
          <p:nvPr/>
        </p:nvSpPr>
        <p:spPr bwMode="auto">
          <a:xfrm>
            <a:off x="417513" y="373063"/>
            <a:ext cx="6746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Характеристики пробирок 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350838" y="915988"/>
            <a:ext cx="839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325" name="Группа 5"/>
          <p:cNvGrpSpPr>
            <a:grpSpLocks/>
          </p:cNvGrpSpPr>
          <p:nvPr/>
        </p:nvGrpSpPr>
        <p:grpSpPr bwMode="auto">
          <a:xfrm>
            <a:off x="1054609" y="2934394"/>
            <a:ext cx="3533775" cy="1655066"/>
            <a:chOff x="926251" y="3016746"/>
            <a:chExt cx="3534097" cy="1656068"/>
          </a:xfrm>
        </p:grpSpPr>
        <p:sp>
          <p:nvSpPr>
            <p:cNvPr id="56334" name="TextBox 17"/>
            <p:cNvSpPr txBox="1">
              <a:spLocks noChangeArrowheads="1"/>
            </p:cNvSpPr>
            <p:nvPr/>
          </p:nvSpPr>
          <p:spPr bwMode="auto">
            <a:xfrm>
              <a:off x="1010012" y="3016746"/>
              <a:ext cx="2720865" cy="708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000" b="1" u="sng" dirty="0">
                  <a:solidFill>
                    <a:srgbClr val="6AB945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Специализированный </a:t>
              </a:r>
            </a:p>
            <a:p>
              <a:r>
                <a:rPr lang="ru-RU" sz="2000" b="1" u="sng" dirty="0" err="1">
                  <a:solidFill>
                    <a:srgbClr val="6AB945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тиксотропный</a:t>
              </a:r>
              <a:r>
                <a:rPr lang="ru-RU" sz="2000" b="1" u="sng" dirty="0">
                  <a:solidFill>
                    <a:srgbClr val="6AB945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 гель</a:t>
              </a:r>
            </a:p>
          </p:txBody>
        </p:sp>
        <p:sp>
          <p:nvSpPr>
            <p:cNvPr id="56335" name="TextBox 18"/>
            <p:cNvSpPr txBox="1">
              <a:spLocks noChangeArrowheads="1"/>
            </p:cNvSpPr>
            <p:nvPr/>
          </p:nvSpPr>
          <p:spPr bwMode="auto">
            <a:xfrm>
              <a:off x="926251" y="3718707"/>
              <a:ext cx="3534097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71450" indent="-171450">
                <a:buClr>
                  <a:srgbClr val="6AB945"/>
                </a:buClr>
                <a:buFont typeface="Arial" charset="0"/>
                <a:buChar char="•"/>
              </a:pPr>
              <a:r>
                <a:rPr lang="ru-RU" sz="1400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качественная  адсорбция </a:t>
              </a:r>
            </a:p>
            <a:p>
              <a:pPr marL="171450" indent="-171450">
                <a:buClr>
                  <a:srgbClr val="6AB945"/>
                </a:buClr>
                <a:buFont typeface="Arial" charset="0"/>
                <a:buChar char="•"/>
              </a:pPr>
              <a:r>
                <a:rPr lang="ru-RU" sz="1400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высокая концентрация тромбоцитов</a:t>
              </a:r>
            </a:p>
            <a:p>
              <a:pPr marL="171450" indent="-171450">
                <a:buClr>
                  <a:srgbClr val="6AB945"/>
                </a:buClr>
                <a:buFont typeface="Arial" charset="0"/>
                <a:buChar char="•"/>
              </a:pPr>
              <a:r>
                <a:rPr lang="ru-RU" sz="1400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четкий разделительный слой</a:t>
              </a:r>
            </a:p>
            <a:p>
              <a:pPr marL="171450" indent="-171450">
                <a:buClr>
                  <a:srgbClr val="6AB945"/>
                </a:buClr>
                <a:buFont typeface="Arial" charset="0"/>
                <a:buChar char="•"/>
              </a:pPr>
              <a:r>
                <a:rPr lang="ru-RU" sz="1400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не влияет на состав </a:t>
              </a:r>
              <a:r>
                <a:rPr lang="ru-RU" sz="1400" dirty="0" err="1">
                  <a:latin typeface="Calibri" pitchFamily="34" charset="0"/>
                  <a:ea typeface="Calibri" pitchFamily="34" charset="0"/>
                  <a:cs typeface="Calibri" pitchFamily="34" charset="0"/>
                </a:rPr>
                <a:t>аутологичной</a:t>
              </a:r>
              <a:r>
                <a:rPr lang="ru-RU" sz="1400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 плазмы</a:t>
              </a:r>
            </a:p>
          </p:txBody>
        </p:sp>
      </p:grpSp>
      <p:grpSp>
        <p:nvGrpSpPr>
          <p:cNvPr id="56326" name="Группа 6"/>
          <p:cNvGrpSpPr>
            <a:grpSpLocks/>
          </p:cNvGrpSpPr>
          <p:nvPr/>
        </p:nvGrpSpPr>
        <p:grpSpPr bwMode="auto">
          <a:xfrm>
            <a:off x="5141913" y="2932113"/>
            <a:ext cx="3246437" cy="900112"/>
            <a:chOff x="5396560" y="3840560"/>
            <a:chExt cx="3246065" cy="899709"/>
          </a:xfrm>
        </p:grpSpPr>
        <p:sp>
          <p:nvSpPr>
            <p:cNvPr id="56332" name="TextBox 19"/>
            <p:cNvSpPr txBox="1">
              <a:spLocks noChangeArrowheads="1"/>
            </p:cNvSpPr>
            <p:nvPr/>
          </p:nvSpPr>
          <p:spPr bwMode="auto">
            <a:xfrm>
              <a:off x="5396560" y="3840560"/>
              <a:ext cx="1814135" cy="399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000" b="1" u="sng" dirty="0">
                  <a:solidFill>
                    <a:srgbClr val="6AB945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Антикоагулянт</a:t>
              </a:r>
            </a:p>
          </p:txBody>
        </p:sp>
        <p:sp>
          <p:nvSpPr>
            <p:cNvPr id="56333" name="TextBox 20"/>
            <p:cNvSpPr txBox="1">
              <a:spLocks noChangeArrowheads="1"/>
            </p:cNvSpPr>
            <p:nvPr/>
          </p:nvSpPr>
          <p:spPr bwMode="auto">
            <a:xfrm>
              <a:off x="5396560" y="4217049"/>
              <a:ext cx="324606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71450" indent="-171450">
                <a:buClr>
                  <a:srgbClr val="6AB945"/>
                </a:buClr>
                <a:buFont typeface="Arial" charset="0"/>
                <a:buChar char="•"/>
              </a:pPr>
              <a:r>
                <a:rPr lang="ru-RU" sz="1400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препятствует свертываемости крови</a:t>
              </a:r>
            </a:p>
            <a:p>
              <a:pPr marL="171450" indent="-171450">
                <a:buClr>
                  <a:srgbClr val="6AB945"/>
                </a:buClr>
                <a:buFont typeface="Arial" charset="0"/>
                <a:buChar char="•"/>
              </a:pPr>
              <a:r>
                <a:rPr lang="ru-RU" sz="1400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используется </a:t>
              </a:r>
              <a:r>
                <a:rPr lang="ru-RU" sz="1400" i="1" dirty="0" err="1">
                  <a:latin typeface="Calibri" pitchFamily="34" charset="0"/>
                  <a:ea typeface="Calibri" pitchFamily="34" charset="0"/>
                  <a:cs typeface="Calibri" pitchFamily="34" charset="0"/>
                </a:rPr>
                <a:t>in</a:t>
              </a:r>
              <a:r>
                <a:rPr lang="ru-RU" sz="1400" i="1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 </a:t>
              </a:r>
              <a:r>
                <a:rPr lang="ru-RU" sz="1400" i="1" dirty="0" err="1">
                  <a:latin typeface="Calibri" pitchFamily="34" charset="0"/>
                  <a:ea typeface="Calibri" pitchFamily="34" charset="0"/>
                  <a:cs typeface="Calibri" pitchFamily="34" charset="0"/>
                </a:rPr>
                <a:t>vivo</a:t>
              </a:r>
              <a:endParaRPr lang="ru-RU" sz="1400" i="1" dirty="0"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6" name="Овал 35"/>
          <p:cNvSpPr/>
          <p:nvPr/>
        </p:nvSpPr>
        <p:spPr>
          <a:xfrm>
            <a:off x="1593850" y="2005013"/>
            <a:ext cx="285750" cy="285750"/>
          </a:xfrm>
          <a:prstGeom prst="ellipse">
            <a:avLst/>
          </a:prstGeom>
          <a:solidFill>
            <a:schemeClr val="bg1"/>
          </a:solidFill>
          <a:ln>
            <a:solidFill>
              <a:srgbClr val="6AB94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>
                <a:solidFill>
                  <a:schemeClr val="tx1"/>
                </a:solidFill>
                <a:cs typeface="Tahoma" pitchFamily="34" charset="0"/>
              </a:rPr>
              <a:t>1</a:t>
            </a:r>
            <a:endParaRPr lang="ru-RU" sz="1600" b="1">
              <a:solidFill>
                <a:schemeClr val="tx1"/>
              </a:solidFill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5724525" y="1952625"/>
            <a:ext cx="285750" cy="285750"/>
          </a:xfrm>
          <a:prstGeom prst="ellipse">
            <a:avLst/>
          </a:prstGeom>
          <a:solidFill>
            <a:schemeClr val="bg1"/>
          </a:solidFill>
          <a:ln>
            <a:solidFill>
              <a:srgbClr val="6AB94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chemeClr val="tx1"/>
                </a:solidFill>
                <a:cs typeface="Tahoma" pitchFamily="34" charset="0"/>
              </a:rPr>
              <a:t>2</a:t>
            </a:r>
            <a:endParaRPr lang="ru-RU" sz="1600" b="1">
              <a:solidFill>
                <a:schemeClr val="tx1"/>
              </a:solidFill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4776788" y="3022600"/>
            <a:ext cx="285750" cy="285750"/>
          </a:xfrm>
          <a:prstGeom prst="ellipse">
            <a:avLst/>
          </a:prstGeom>
          <a:solidFill>
            <a:schemeClr val="bg1"/>
          </a:solidFill>
          <a:ln>
            <a:solidFill>
              <a:srgbClr val="6AB94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chemeClr val="tx1"/>
                </a:solidFill>
                <a:cs typeface="Tahoma" pitchFamily="34" charset="0"/>
              </a:rPr>
              <a:t>2</a:t>
            </a:r>
            <a:endParaRPr lang="ru-RU" sz="1600" b="1">
              <a:solidFill>
                <a:schemeClr val="tx1"/>
              </a:solidFill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752475" y="3006725"/>
            <a:ext cx="285750" cy="285750"/>
          </a:xfrm>
          <a:prstGeom prst="ellipse">
            <a:avLst/>
          </a:prstGeom>
          <a:solidFill>
            <a:schemeClr val="bg1"/>
          </a:solidFill>
          <a:ln>
            <a:solidFill>
              <a:srgbClr val="6AB94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>
                <a:solidFill>
                  <a:schemeClr val="tx1"/>
                </a:solidFill>
                <a:cs typeface="Tahoma" pitchFamily="34" charset="0"/>
              </a:rPr>
              <a:t>1</a:t>
            </a:r>
            <a:endParaRPr lang="ru-RU" sz="1600" b="1">
              <a:solidFill>
                <a:schemeClr val="tx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51720" y="1112838"/>
            <a:ext cx="4968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/>
              <a:t>Сертификат </a:t>
            </a:r>
            <a:r>
              <a:rPr lang="en-US" b="1" dirty="0"/>
              <a:t>ISO, CE 2 </a:t>
            </a:r>
            <a:r>
              <a:rPr lang="ru-RU" b="1" dirty="0"/>
              <a:t>класс опасности </a:t>
            </a:r>
          </a:p>
        </p:txBody>
      </p:sp>
    </p:spTree>
    <p:extLst>
      <p:ext uri="{BB962C8B-B14F-4D97-AF65-F5344CB8AC3E}">
        <p14:creationId xmlns:p14="http://schemas.microsoft.com/office/powerpoint/2010/main" val="3689148230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1131590"/>
            <a:ext cx="61206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Какой антикоагулянт можно использовать? </a:t>
            </a:r>
          </a:p>
          <a:p>
            <a:pPr marL="342900" indent="-342900" algn="just">
              <a:buAutoNum type="arabicParenR"/>
            </a:pPr>
            <a:r>
              <a:rPr lang="ru-RU" dirty="0"/>
              <a:t>Низкомолекулярный гепарин в виде натриевой соли высокой степени очистки. Гепарин является естественным </a:t>
            </a:r>
            <a:r>
              <a:rPr lang="ru-RU" dirty="0" err="1"/>
              <a:t>противосвёртывающим</a:t>
            </a:r>
            <a:r>
              <a:rPr lang="ru-RU" dirty="0"/>
              <a:t> фактором организма, синтезирующимся в тучных клетках, поэтому он наиболее физиологичен </a:t>
            </a:r>
            <a:r>
              <a:rPr lang="en-US" dirty="0"/>
              <a:t>[</a:t>
            </a:r>
            <a:r>
              <a:rPr lang="ru-RU" dirty="0"/>
              <a:t>19</a:t>
            </a:r>
            <a:r>
              <a:rPr lang="en-US" dirty="0"/>
              <a:t>]</a:t>
            </a:r>
            <a:r>
              <a:rPr lang="ru-RU" dirty="0"/>
              <a:t>. </a:t>
            </a:r>
          </a:p>
          <a:p>
            <a:pPr marL="342900" indent="-342900" algn="just">
              <a:buAutoNum type="arabicParenR"/>
            </a:pPr>
            <a:r>
              <a:rPr lang="ru-RU" dirty="0"/>
              <a:t>Цитрат натрия.</a:t>
            </a:r>
          </a:p>
          <a:p>
            <a:pPr marL="342900" indent="-342900" algn="just">
              <a:buAutoNum type="arabicParenR"/>
            </a:pPr>
            <a:r>
              <a:rPr lang="ru-RU" dirty="0"/>
              <a:t>Гирудин</a:t>
            </a:r>
            <a:r>
              <a:rPr lang="en-US" dirty="0"/>
              <a:t> [</a:t>
            </a:r>
            <a:r>
              <a:rPr lang="ru-RU" dirty="0"/>
              <a:t>20</a:t>
            </a:r>
            <a:r>
              <a:rPr lang="en-US" dirty="0"/>
              <a:t>]</a:t>
            </a:r>
            <a:r>
              <a:rPr lang="ru-RU" dirty="0"/>
              <a:t>, недостатком которого является отсутствие способности активировать тромбоциты. </a:t>
            </a:r>
          </a:p>
        </p:txBody>
      </p:sp>
    </p:spTree>
    <p:extLst>
      <p:ext uri="{BB962C8B-B14F-4D97-AF65-F5344CB8AC3E}">
        <p14:creationId xmlns:p14="http://schemas.microsoft.com/office/powerpoint/2010/main" val="84446438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1059582"/>
            <a:ext cx="6120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Пробирки, используемые для получения плазмы по технологии </a:t>
            </a:r>
            <a:r>
              <a:rPr lang="en-US" b="1" dirty="0" err="1"/>
              <a:t>Plasmolifting</a:t>
            </a:r>
            <a:r>
              <a:rPr lang="en-US" b="1" baseline="30000" dirty="0" err="1"/>
              <a:t>TM</a:t>
            </a:r>
            <a:r>
              <a:rPr lang="ru-RU" b="1" dirty="0"/>
              <a:t>, должны быть выполнены только из высококачественного материала!</a:t>
            </a:r>
            <a:endParaRPr lang="ru-RU" dirty="0"/>
          </a:p>
          <a:p>
            <a:endParaRPr lang="ru-RU" dirty="0"/>
          </a:p>
        </p:txBody>
      </p:sp>
      <p:sp>
        <p:nvSpPr>
          <p:cNvPr id="2" name="AutoShape 2" descr="https://mail.yandex.ru/message_part/%D0%A0%D0%B8%D1%81%D1%83%D0%BD%D0%BE%D0%BA1.jpg?_uid=10509023&amp;name=%D0%A0%D0%B8%D1%81%D1%83%D0%BD%D0%BE%D0%BA1.jpg&amp;hid=1.2&amp;ids=158470411888111352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mail.yandex.ru/message_part/%D0%A0%D0%B8%D1%81%D1%83%D0%BD%D0%BE%D0%BA1.jpg?_uid=10509023&amp;name=%D0%A0%D0%B8%D1%81%D1%83%D0%BD%D0%BE%D0%BA1.jpg&amp;hid=1.2&amp;ids=158470411888111352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139702"/>
            <a:ext cx="3694176" cy="24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10669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707654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Стенки пробирок должны быть выполнены из стекла или высококачественного стеклопластика. Данная технология исключает использование поверхностно активных веществ в процессе производства. Более подробную информацию о пробирках можно получить на сайте </a:t>
            </a:r>
            <a:r>
              <a:rPr lang="en-US" dirty="0" err="1"/>
              <a:t>plasmolifting</a:t>
            </a:r>
            <a:r>
              <a:rPr lang="ru-RU" dirty="0"/>
              <a:t>.</a:t>
            </a:r>
            <a:r>
              <a:rPr lang="en-US" dirty="0" err="1"/>
              <a:t>ru</a:t>
            </a:r>
            <a:r>
              <a:rPr lang="ru-RU" dirty="0"/>
              <a:t>.</a:t>
            </a:r>
            <a:r>
              <a:rPr lang="en-US" dirty="0"/>
              <a:t> </a:t>
            </a:r>
            <a:endParaRPr lang="ru-RU" dirty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0583552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843558"/>
            <a:ext cx="79928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Как вводится плазма?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pPr algn="just"/>
            <a:r>
              <a:rPr lang="ru-RU" dirty="0"/>
              <a:t>Сегодня существует целый ряд способов введения плазмы. Инъекционный метод применяется чаще других, однако все остальные методы (аппликационный, </a:t>
            </a:r>
            <a:r>
              <a:rPr lang="ru-RU" dirty="0" err="1"/>
              <a:t>инфузионный</a:t>
            </a:r>
            <a:r>
              <a:rPr lang="ru-RU" dirty="0"/>
              <a:t>, ингаляционный, суппозитории, пероральный)  также имеют право на существование и преподаются на специализированных курсах.</a:t>
            </a:r>
          </a:p>
          <a:p>
            <a:pPr algn="just"/>
            <a:r>
              <a:rPr lang="ru-RU" dirty="0"/>
              <a:t>Я хотел бы рассказать вам о двух основных используемых нами принципах. Первый принцип основан на том, что область наивысшей концентрации факторов роста находится в месте введения плазмы. То есть в месте проникновения иглы возникает контакт специфического фактора роста с соответствующим ему тканевым акцептором.</a:t>
            </a:r>
          </a:p>
        </p:txBody>
      </p:sp>
    </p:spTree>
    <p:extLst>
      <p:ext uri="{BB962C8B-B14F-4D97-AF65-F5344CB8AC3E}">
        <p14:creationId xmlns:p14="http://schemas.microsoft.com/office/powerpoint/2010/main" val="3126876988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07504" y="120359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Второй принцип (принцип «терапевтического мешка») подробно описан в статье, размещенной на сайте </a:t>
            </a:r>
            <a:r>
              <a:rPr lang="ru-RU" dirty="0">
                <a:hlinkClick r:id="rId4"/>
              </a:rPr>
              <a:t>http://www.doctor-akhmerov.ru/</a:t>
            </a:r>
            <a:r>
              <a:rPr lang="en-US" dirty="0"/>
              <a:t>[2</a:t>
            </a:r>
            <a:r>
              <a:rPr lang="ru-RU" dirty="0"/>
              <a:t>2</a:t>
            </a:r>
            <a:r>
              <a:rPr lang="en-US" dirty="0"/>
              <a:t>]</a:t>
            </a:r>
            <a:r>
              <a:rPr lang="ru-RU" dirty="0"/>
              <a:t>.</a:t>
            </a:r>
          </a:p>
          <a:p>
            <a:pPr algn="just"/>
            <a:r>
              <a:rPr lang="ru-RU" dirty="0"/>
              <a:t>Суть данного принципа – «окутывание» органа или ткани, подлежащих терапии. </a:t>
            </a:r>
          </a:p>
        </p:txBody>
      </p:sp>
      <p:pic>
        <p:nvPicPr>
          <p:cNvPr id="4" name="Содержимое 17" descr="Язва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2931790"/>
            <a:ext cx="1728192" cy="1296144"/>
          </a:xfrm>
          <a:prstGeom prst="rect">
            <a:avLst/>
          </a:prstGeom>
        </p:spPr>
      </p:pic>
      <p:grpSp>
        <p:nvGrpSpPr>
          <p:cNvPr id="5" name="Группа 64"/>
          <p:cNvGrpSpPr/>
          <p:nvPr/>
        </p:nvGrpSpPr>
        <p:grpSpPr>
          <a:xfrm>
            <a:off x="4115496" y="3282022"/>
            <a:ext cx="1336904" cy="585872"/>
            <a:chOff x="1331640" y="2067694"/>
            <a:chExt cx="3024336" cy="1656184"/>
          </a:xfrm>
        </p:grpSpPr>
        <p:sp>
          <p:nvSpPr>
            <p:cNvPr id="6" name="Овал 5"/>
            <p:cNvSpPr/>
            <p:nvPr/>
          </p:nvSpPr>
          <p:spPr>
            <a:xfrm>
              <a:off x="2195736" y="2355726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1979712" y="2499742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1835696" y="2715766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/>
            <p:cNvSpPr/>
            <p:nvPr/>
          </p:nvSpPr>
          <p:spPr>
            <a:xfrm>
              <a:off x="1835696" y="3003798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2051720" y="3219822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2339752" y="3291830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2627784" y="3219822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2915816" y="3075806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3059832" y="2787774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3059832" y="2499742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2843808" y="2355726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2555776" y="2283718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1691680" y="3291830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1979712" y="3435846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2267744" y="3507854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2627784" y="3507854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2843808" y="3363838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3275856" y="2355726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3275856" y="2643758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3275856" y="2931790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3131840" y="3219822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2843808" y="2139702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3059832" y="2211710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2123728" y="2139702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2411760" y="2067694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1691680" y="2067694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1475656" y="2355726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1331640" y="2571750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1331640" y="2859782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1331640" y="3147814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1475656" y="3435846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1763688" y="3579862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547664" y="3075806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1547664" y="2787774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1691680" y="2499742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1835696" y="2283718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3563888" y="2211710"/>
              <a:ext cx="288032" cy="288032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3635896" y="3147814"/>
              <a:ext cx="288032" cy="288032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3635896" y="2643758"/>
              <a:ext cx="288032" cy="288032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4067944" y="2355726"/>
              <a:ext cx="288032" cy="288032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4067944" y="2859782"/>
              <a:ext cx="288032" cy="288032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7" name="Содержимое 8" descr="arm_banner.jpg"/>
          <p:cNvPicPr>
            <a:picLocks noChangeAspect="1"/>
          </p:cNvPicPr>
          <p:nvPr/>
        </p:nvPicPr>
        <p:blipFill>
          <a:blip r:embed="rId6" cstate="print"/>
          <a:srcRect l="34449" r="3543" b="12998"/>
          <a:stretch>
            <a:fillRect/>
          </a:stretch>
        </p:blipFill>
        <p:spPr>
          <a:xfrm>
            <a:off x="5668423" y="2939374"/>
            <a:ext cx="2296104" cy="1268509"/>
          </a:xfrm>
          <a:prstGeom prst="rect">
            <a:avLst/>
          </a:prstGeom>
        </p:spPr>
      </p:pic>
      <p:grpSp>
        <p:nvGrpSpPr>
          <p:cNvPr id="48" name="Группа 71"/>
          <p:cNvGrpSpPr>
            <a:grpSpLocks noChangeAspect="1"/>
          </p:cNvGrpSpPr>
          <p:nvPr/>
        </p:nvGrpSpPr>
        <p:grpSpPr>
          <a:xfrm>
            <a:off x="5868144" y="2931790"/>
            <a:ext cx="2161868" cy="667636"/>
            <a:chOff x="3275856" y="1347614"/>
            <a:chExt cx="4896544" cy="1512168"/>
          </a:xfrm>
        </p:grpSpPr>
        <p:sp>
          <p:nvSpPr>
            <p:cNvPr id="49" name="Овал 48"/>
            <p:cNvSpPr/>
            <p:nvPr/>
          </p:nvSpPr>
          <p:spPr>
            <a:xfrm>
              <a:off x="4427984" y="1779662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4580384" y="1932062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4788024" y="1995686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5004048" y="1851670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5076056" y="2067694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Овал 53"/>
            <p:cNvSpPr/>
            <p:nvPr/>
          </p:nvSpPr>
          <p:spPr>
            <a:xfrm>
              <a:off x="5364088" y="2067694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Овал 54"/>
            <p:cNvSpPr/>
            <p:nvPr/>
          </p:nvSpPr>
          <p:spPr>
            <a:xfrm>
              <a:off x="5580112" y="2067694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5292080" y="1851670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5580112" y="1851670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6732240" y="1923678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5940152" y="1923678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Овал 59"/>
            <p:cNvSpPr/>
            <p:nvPr/>
          </p:nvSpPr>
          <p:spPr>
            <a:xfrm>
              <a:off x="5940152" y="2139702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Овал 60"/>
            <p:cNvSpPr/>
            <p:nvPr/>
          </p:nvSpPr>
          <p:spPr>
            <a:xfrm>
              <a:off x="6228184" y="1923678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Овал 61"/>
            <p:cNvSpPr/>
            <p:nvPr/>
          </p:nvSpPr>
          <p:spPr>
            <a:xfrm>
              <a:off x="6516216" y="1923678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6228184" y="2139702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6516216" y="2139702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6732240" y="2139702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6948264" y="1923678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Овал 66"/>
            <p:cNvSpPr/>
            <p:nvPr/>
          </p:nvSpPr>
          <p:spPr>
            <a:xfrm>
              <a:off x="7020272" y="2139702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Овал 67"/>
            <p:cNvSpPr/>
            <p:nvPr/>
          </p:nvSpPr>
          <p:spPr>
            <a:xfrm>
              <a:off x="4716016" y="1779662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7308304" y="2139702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/>
            <p:cNvSpPr/>
            <p:nvPr/>
          </p:nvSpPr>
          <p:spPr>
            <a:xfrm>
              <a:off x="7236296" y="1851670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Скругленный прямоугольник 70"/>
            <p:cNvSpPr/>
            <p:nvPr/>
          </p:nvSpPr>
          <p:spPr>
            <a:xfrm>
              <a:off x="3275856" y="1347614"/>
              <a:ext cx="4896544" cy="1512168"/>
            </a:xfrm>
            <a:prstGeom prst="roundRect">
              <a:avLst/>
            </a:prstGeom>
            <a:solidFill>
              <a:srgbClr val="FFFF00">
                <a:alpha val="21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20658370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11560" y="1526470"/>
            <a:ext cx="78488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Какова периодичность введения плазмы?</a:t>
            </a:r>
            <a:endParaRPr lang="ru-RU" dirty="0"/>
          </a:p>
          <a:p>
            <a:pPr algn="just"/>
            <a:r>
              <a:rPr lang="ru-RU" dirty="0"/>
              <a:t>Существуют различные схемы введения плазмы. Для получения желаемого эффекта может потребоваться проведение как одной, так и 4-5 процедур. Иногда мы видим результат уже через 1-2 дня, а иногда - через 3-4 месяца. В чем же дело?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4092203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11560" y="771550"/>
            <a:ext cx="812864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С моей точки зрения, разгадка заключается в степени быстроты биологического ответа тканей. </a:t>
            </a:r>
          </a:p>
          <a:p>
            <a:pPr algn="just"/>
            <a:r>
              <a:rPr lang="ru-RU" dirty="0"/>
              <a:t>Скажем, ответные реакции со стороны слизистой оболочки протекают быстро, со стороны кожи – зачастую медленно. Тем не менее, каким бы ни был вид патологии, ответ тканей наблюдается уже через 1 - 2 дня, а эффект может длиться более года. Исключение составляют только кожа и ее придатки. Сама функция кожи не предполагает быстрого ответа тканей, что мы и наблюдаем при применении плазмы в косметологии. Врач, уверенный в успехе терапии </a:t>
            </a:r>
            <a:r>
              <a:rPr lang="ru-RU" dirty="0" err="1"/>
              <a:t>аутологичной</a:t>
            </a:r>
            <a:r>
              <a:rPr lang="ru-RU" dirty="0"/>
              <a:t> плазмой, должен проинформировать пациента о том, что эффект регенерации после введения инъекций плазмы будет нарастать медленно и постепенно.</a:t>
            </a:r>
          </a:p>
          <a:p>
            <a:pPr algn="just"/>
            <a:r>
              <a:rPr lang="ru-RU" dirty="0"/>
              <a:t>В сложных и запущенных случаях, когда для получения результата требуются время и терпение, или же при развитии обострения, общая продолжительность курса лечения определяется по принципу </a:t>
            </a:r>
            <a:r>
              <a:rPr lang="ru-RU" i="1" dirty="0" err="1"/>
              <a:t>quantum</a:t>
            </a:r>
            <a:r>
              <a:rPr lang="ru-RU" i="1" dirty="0"/>
              <a:t> </a:t>
            </a:r>
            <a:r>
              <a:rPr lang="ru-RU" i="1" dirty="0" err="1"/>
              <a:t>satis</a:t>
            </a:r>
            <a:r>
              <a:rPr lang="ru-RU" dirty="0"/>
              <a:t>, а рекомендуемый интервал между процедурами составляет две недели.</a:t>
            </a:r>
          </a:p>
        </p:txBody>
      </p:sp>
    </p:spTree>
    <p:extLst>
      <p:ext uri="{BB962C8B-B14F-4D97-AF65-F5344CB8AC3E}">
        <p14:creationId xmlns:p14="http://schemas.microsoft.com/office/powerpoint/2010/main" val="2444636444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7504" y="1131590"/>
            <a:ext cx="89644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В каких областях применяется технология </a:t>
            </a:r>
            <a:r>
              <a:rPr lang="fr-FR" dirty="0"/>
              <a:t>Plasmolifting</a:t>
            </a:r>
            <a:r>
              <a:rPr lang="fr-FR" baseline="30000" dirty="0"/>
              <a:t>TM</a:t>
            </a:r>
            <a:r>
              <a:rPr lang="ru-RU" dirty="0"/>
              <a:t>? </a:t>
            </a:r>
          </a:p>
          <a:p>
            <a:pPr algn="just"/>
            <a:r>
              <a:rPr lang="ru-RU" dirty="0"/>
              <a:t>Доступность расходных материалов позволила нам накопить самый масштабный опыт. </a:t>
            </a:r>
          </a:p>
          <a:p>
            <a:pPr algn="just"/>
            <a:r>
              <a:rPr lang="ru-RU" dirty="0"/>
              <a:t>К марту 2016 года по нашей технологии были проведены более 3 млн. процедур!</a:t>
            </a:r>
          </a:p>
          <a:p>
            <a:endParaRPr lang="ru-RU" dirty="0"/>
          </a:p>
          <a:p>
            <a:pPr algn="just"/>
            <a:r>
              <a:rPr lang="ru-RU" b="1" dirty="0"/>
              <a:t>Области применения: </a:t>
            </a:r>
            <a:r>
              <a:rPr lang="ru-RU" dirty="0"/>
              <a:t>стоматология (</a:t>
            </a:r>
            <a:r>
              <a:rPr lang="ru-RU" dirty="0" err="1"/>
              <a:t>нативная</a:t>
            </a:r>
            <a:r>
              <a:rPr lang="ru-RU" dirty="0"/>
              <a:t> плазма, </a:t>
            </a:r>
            <a:r>
              <a:rPr lang="ru-RU" dirty="0" err="1"/>
              <a:t>плазмогель</a:t>
            </a:r>
            <a:r>
              <a:rPr lang="ru-RU" dirty="0"/>
              <a:t>, </a:t>
            </a:r>
            <a:r>
              <a:rPr lang="ru-RU" dirty="0" err="1"/>
              <a:t>термоблины</a:t>
            </a:r>
            <a:r>
              <a:rPr lang="ru-RU" dirty="0"/>
              <a:t>), </a:t>
            </a:r>
            <a:r>
              <a:rPr lang="ru-RU" dirty="0" err="1"/>
              <a:t>трихология</a:t>
            </a:r>
            <a:r>
              <a:rPr lang="ru-RU" dirty="0"/>
              <a:t>, косметология, гинекология, урология, проктология, хирургия, дерматология, травматология, ортопедия, спортивная медицина, неврология, </a:t>
            </a:r>
            <a:r>
              <a:rPr lang="ru-RU" dirty="0" err="1"/>
              <a:t>комбустиология</a:t>
            </a:r>
            <a:r>
              <a:rPr lang="ru-RU" dirty="0"/>
              <a:t>, пластическая хирургия, офтальмология, оториноларингология, ветеринария.</a:t>
            </a:r>
          </a:p>
          <a:p>
            <a:r>
              <a:rPr lang="ru-RU" dirty="0"/>
              <a:t> </a:t>
            </a:r>
          </a:p>
          <a:p>
            <a:pPr algn="just"/>
            <a:r>
              <a:rPr lang="ru-RU" b="1" dirty="0"/>
              <a:t>Ветви технологии: </a:t>
            </a:r>
            <a:r>
              <a:rPr lang="ru-RU" dirty="0" err="1"/>
              <a:t>плазмолифтинг</a:t>
            </a:r>
            <a:r>
              <a:rPr lang="ru-RU" dirty="0"/>
              <a:t>-гель, </a:t>
            </a:r>
            <a:r>
              <a:rPr lang="ru-RU" dirty="0" err="1"/>
              <a:t>айсиклы</a:t>
            </a:r>
            <a:r>
              <a:rPr lang="ru-RU" dirty="0"/>
              <a:t> (замораживаемые ректальные свечи), </a:t>
            </a:r>
            <a:r>
              <a:rPr lang="ru-RU" dirty="0" err="1"/>
              <a:t>плазмолифтинг</a:t>
            </a:r>
            <a:r>
              <a:rPr lang="ru-RU" dirty="0"/>
              <a:t>-крем.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420005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11561" y="1275606"/>
            <a:ext cx="78488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Каковы наши цели?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pPr algn="ctr"/>
            <a:r>
              <a:rPr lang="ru-RU" dirty="0"/>
              <a:t>Поиск закона (который, безусловно, существует) адекватности биологического ответа тканей при терапии </a:t>
            </a:r>
            <a:r>
              <a:rPr lang="ru-RU" dirty="0" err="1"/>
              <a:t>аутологичной</a:t>
            </a:r>
            <a:r>
              <a:rPr lang="ru-RU" dirty="0"/>
              <a:t> </a:t>
            </a:r>
            <a:r>
              <a:rPr lang="ru-RU" dirty="0" err="1"/>
              <a:t>тромбоцитарной</a:t>
            </a:r>
            <a:r>
              <a:rPr lang="ru-RU" dirty="0"/>
              <a:t> плазмы.</a:t>
            </a:r>
          </a:p>
          <a:p>
            <a:pPr algn="ctr"/>
            <a:r>
              <a:rPr lang="ru-RU" dirty="0"/>
              <a:t>Врач должен иметь четкое представление о том, какая периодичность применения плазмы необходима для пациента.</a:t>
            </a:r>
          </a:p>
        </p:txBody>
      </p:sp>
    </p:spTree>
    <p:extLst>
      <p:ext uri="{BB962C8B-B14F-4D97-AF65-F5344CB8AC3E}">
        <p14:creationId xmlns:p14="http://schemas.microsoft.com/office/powerpoint/2010/main" val="1557353287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067944" y="1275607"/>
            <a:ext cx="4896544" cy="32403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/>
              <a:t>Роль тромбоцитов</a:t>
            </a:r>
          </a:p>
          <a:p>
            <a:pPr marL="0" indent="0" algn="ctr">
              <a:buNone/>
            </a:pPr>
            <a:endParaRPr lang="ru-RU" sz="1800" dirty="0"/>
          </a:p>
          <a:p>
            <a:pPr marL="0" indent="0" algn="just">
              <a:buNone/>
            </a:pPr>
            <a:r>
              <a:rPr lang="ru-RU" sz="1800" dirty="0"/>
              <a:t>Тромбоциты — это элементы крови, наряду с лейкоцитами участвующие в процессах гемостаза и инициации регенерации.  Кроме того, тромбоциты обладают антибактериальными, болеутоляющими и противовоспалительными свойствами [2, 3, 4].</a:t>
            </a: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4098" name="Picture 2" descr="http://www.ouhsc.edu/platelets/platelets/Platelet%20Pics/Platelets%2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7" y="1419622"/>
            <a:ext cx="388357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07504" y="1598478"/>
            <a:ext cx="8856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Каковы перспективы развития нашей технологии?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1) Появление новых форм доставки собственной плазмы к больным органам и тканям.</a:t>
            </a:r>
          </a:p>
          <a:p>
            <a:pPr algn="ctr"/>
            <a:r>
              <a:rPr lang="ru-RU" dirty="0"/>
              <a:t>2) Превращение инъекций </a:t>
            </a:r>
            <a:r>
              <a:rPr lang="ru-RU" dirty="0" err="1"/>
              <a:t>аутологичной</a:t>
            </a:r>
            <a:r>
              <a:rPr lang="ru-RU" dirty="0"/>
              <a:t> плазмы в рутинный, эффективный и безопасный метод биологического стимулирования патофизиологического процесса.</a:t>
            </a:r>
          </a:p>
        </p:txBody>
      </p:sp>
    </p:spTree>
    <p:extLst>
      <p:ext uri="{BB962C8B-B14F-4D97-AF65-F5344CB8AC3E}">
        <p14:creationId xmlns:p14="http://schemas.microsoft.com/office/powerpoint/2010/main" val="758762492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44016" y="1851670"/>
            <a:ext cx="8892480" cy="973929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ru-RU" sz="3200" b="1" dirty="0"/>
              <a:t>Результаты применения технологии </a:t>
            </a:r>
            <a:r>
              <a:rPr lang="en-US" sz="3200" b="1" dirty="0" err="1"/>
              <a:t>Plasmolifting</a:t>
            </a:r>
            <a:r>
              <a:rPr lang="ru-RU" sz="3200" b="1" baseline="30000" dirty="0"/>
              <a:t>ТМ</a:t>
            </a:r>
            <a:endParaRPr lang="ru-RU" sz="3200" b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7513" y="373063"/>
            <a:ext cx="574198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atin typeface="Arial" charset="0"/>
                <a:cs typeface="Arial" charset="0"/>
              </a:rPr>
              <a:t>Стоматология</a:t>
            </a:r>
            <a:endParaRPr lang="ru-RU" b="1" dirty="0">
              <a:latin typeface="+mn-lt"/>
              <a:cs typeface="Arial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0838" y="915988"/>
            <a:ext cx="839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Рисунок 1" descr="Слайд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638" y="1874838"/>
            <a:ext cx="3330575" cy="1938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3" name="Рисунок 4" descr="Слайд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9013" y="1876425"/>
            <a:ext cx="3324225" cy="1925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174" name="Прямоугольник 6"/>
          <p:cNvSpPr>
            <a:spLocks noChangeArrowheads="1"/>
          </p:cNvSpPr>
          <p:nvPr/>
        </p:nvSpPr>
        <p:spPr bwMode="auto">
          <a:xfrm>
            <a:off x="920704" y="4125693"/>
            <a:ext cx="72058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Однократное введение </a:t>
            </a:r>
            <a:r>
              <a:rPr lang="ru-RU" dirty="0" err="1"/>
              <a:t>аутологичной</a:t>
            </a:r>
            <a:r>
              <a:rPr lang="ru-RU" dirty="0"/>
              <a:t> плазмы. Результат на 10 день.  </a:t>
            </a:r>
          </a:p>
        </p:txBody>
      </p:sp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7513" y="373063"/>
            <a:ext cx="574198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atin typeface="Arial" charset="0"/>
                <a:cs typeface="Arial" charset="0"/>
              </a:rPr>
              <a:t>Стоматология</a:t>
            </a:r>
            <a:endParaRPr lang="ru-RU" b="1" dirty="0">
              <a:cs typeface="Arial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0838" y="915988"/>
            <a:ext cx="839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Рисунок 1" descr="Слайд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0" y="1843088"/>
            <a:ext cx="3409950" cy="2003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5" name="Рисунок 4" descr="Слайд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3138" y="1854200"/>
            <a:ext cx="3355975" cy="1970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6" name="Прямоугольник 9"/>
          <p:cNvSpPr>
            <a:spLocks noChangeArrowheads="1"/>
          </p:cNvSpPr>
          <p:nvPr/>
        </p:nvSpPr>
        <p:spPr bwMode="auto">
          <a:xfrm>
            <a:off x="1043608" y="4155926"/>
            <a:ext cx="8207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Однократное введение </a:t>
            </a:r>
            <a:r>
              <a:rPr lang="ru-RU" dirty="0" err="1"/>
              <a:t>аутологичной</a:t>
            </a:r>
            <a:r>
              <a:rPr lang="ru-RU" dirty="0"/>
              <a:t> плазмы. Результат на 10 день.</a:t>
            </a:r>
          </a:p>
        </p:txBody>
      </p:sp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7513" y="373063"/>
            <a:ext cx="5741987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atin typeface="Arial" charset="0"/>
                <a:cs typeface="Arial" charset="0"/>
              </a:rPr>
              <a:t>Стоматология</a:t>
            </a:r>
            <a:endParaRPr lang="ru-RU" b="1" dirty="0">
              <a:cs typeface="Arial" charset="0"/>
            </a:endParaRPr>
          </a:p>
          <a:p>
            <a:pPr>
              <a:defRPr/>
            </a:pPr>
            <a:r>
              <a:rPr lang="en-US" b="1" dirty="0">
                <a:latin typeface="+mn-lt"/>
                <a:cs typeface="Arial" charset="0"/>
              </a:rPr>
              <a:t> </a:t>
            </a:r>
            <a:endParaRPr lang="ru-RU" b="1" dirty="0">
              <a:latin typeface="+mn-lt"/>
              <a:cs typeface="Arial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0838" y="915988"/>
            <a:ext cx="839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Рисунок 1" descr="Слайд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0" y="1874838"/>
            <a:ext cx="3409950" cy="1938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9" name="Рисунок 4" descr="Слайд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3138" y="1876425"/>
            <a:ext cx="3355975" cy="1925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50" name="Прямоугольник 6"/>
          <p:cNvSpPr>
            <a:spLocks noChangeArrowheads="1"/>
          </p:cNvSpPr>
          <p:nvPr/>
        </p:nvSpPr>
        <p:spPr bwMode="auto">
          <a:xfrm>
            <a:off x="1105563" y="4289981"/>
            <a:ext cx="68884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Однократное введение </a:t>
            </a:r>
            <a:r>
              <a:rPr lang="ru-RU" dirty="0" err="1"/>
              <a:t>аутологичной</a:t>
            </a:r>
            <a:r>
              <a:rPr lang="ru-RU" dirty="0"/>
              <a:t> плазмы. Результат на 10 день.</a:t>
            </a:r>
          </a:p>
        </p:txBody>
      </p:sp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 descr="391673_187062894758528_1025928973_n"/>
          <p:cNvPicPr>
            <a:picLocks noChangeAspect="1" noChangeArrowheads="1"/>
          </p:cNvPicPr>
          <p:nvPr/>
        </p:nvPicPr>
        <p:blipFill>
          <a:blip r:embed="rId3" cstate="print"/>
          <a:srcRect r="22668"/>
          <a:stretch>
            <a:fillRect/>
          </a:stretch>
        </p:blipFill>
        <p:spPr bwMode="auto">
          <a:xfrm>
            <a:off x="738188" y="1563688"/>
            <a:ext cx="3409950" cy="2560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8915" name="Picture 7" descr="311584_187063441425140_173982814_n"/>
          <p:cNvPicPr>
            <a:picLocks noChangeAspect="1" noChangeArrowheads="1"/>
          </p:cNvPicPr>
          <p:nvPr/>
        </p:nvPicPr>
        <p:blipFill>
          <a:blip r:embed="rId4" cstate="print"/>
          <a:srcRect l="14659" t="5362" r="7771" b="11111"/>
          <a:stretch>
            <a:fillRect/>
          </a:stretch>
        </p:blipFill>
        <p:spPr bwMode="auto">
          <a:xfrm>
            <a:off x="4787900" y="1563688"/>
            <a:ext cx="3355975" cy="2541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17513" y="373063"/>
            <a:ext cx="574198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err="1"/>
              <a:t>Трихология</a:t>
            </a:r>
            <a:endParaRPr lang="ru-RU" b="1" dirty="0">
              <a:latin typeface="+mn-lt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0838" y="915988"/>
            <a:ext cx="839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544789" y="4213438"/>
            <a:ext cx="4104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latin typeface="+mn-lt"/>
              </a:rPr>
              <a:t>После четырех инъекций </a:t>
            </a:r>
            <a:r>
              <a:rPr lang="ru-RU" dirty="0" err="1">
                <a:latin typeface="+mn-lt"/>
              </a:rPr>
              <a:t>аутологичной</a:t>
            </a:r>
            <a:r>
              <a:rPr lang="ru-RU" dirty="0">
                <a:latin typeface="+mn-lt"/>
              </a:rPr>
              <a:t> плазмы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843808" y="1059582"/>
            <a:ext cx="34006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/>
              <a:t>Диагноз</a:t>
            </a:r>
            <a:r>
              <a:rPr lang="ru-RU" sz="2000" b="1" dirty="0">
                <a:latin typeface="+mn-lt"/>
              </a:rPr>
              <a:t>:  </a:t>
            </a:r>
            <a:r>
              <a:rPr lang="ru-RU" sz="2000" dirty="0"/>
              <a:t>Очаговая </a:t>
            </a:r>
            <a:r>
              <a:rPr lang="ru-RU" sz="2000" dirty="0" err="1"/>
              <a:t>алопеция</a:t>
            </a:r>
            <a:endParaRPr lang="ru-RU" sz="2000" dirty="0">
              <a:latin typeface="+mn-lt"/>
            </a:endParaRPr>
          </a:p>
        </p:txBody>
      </p:sp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7513" y="373063"/>
            <a:ext cx="574198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err="1"/>
              <a:t>Трихология</a:t>
            </a:r>
            <a:endParaRPr lang="ru-RU" b="1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0838" y="915988"/>
            <a:ext cx="839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339752" y="4384455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/>
              <a:t>Через четыре месяца после курса процедур</a:t>
            </a:r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  <a:p>
            <a:pPr algn="ctr">
              <a:defRPr/>
            </a:pPr>
            <a:r>
              <a:rPr lang="ru-RU" dirty="0">
                <a:latin typeface="+mn-lt"/>
              </a:rPr>
              <a:t>(четыре инъекции </a:t>
            </a:r>
            <a:r>
              <a:rPr lang="ru-RU" dirty="0" err="1">
                <a:latin typeface="+mn-lt"/>
              </a:rPr>
              <a:t>аутологичной</a:t>
            </a:r>
            <a:r>
              <a:rPr lang="ru-RU" dirty="0">
                <a:latin typeface="+mn-lt"/>
              </a:rPr>
              <a:t> плазмы)</a:t>
            </a:r>
          </a:p>
        </p:txBody>
      </p:sp>
      <p:pic>
        <p:nvPicPr>
          <p:cNvPr id="39941" name="Picture 3" descr="C:\Проекты\0003 Plasmolifting\0406 КП-брендбук\04 КП Общее\Links\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25" y="1574800"/>
            <a:ext cx="2606675" cy="2797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42" name="Picture 4" descr="C:\Проекты\0003 Plasmolifting\0406 КП-брендбук\04 КП Общее\Links\02.jpg"/>
          <p:cNvPicPr>
            <a:picLocks noChangeAspect="1" noChangeArrowheads="1"/>
          </p:cNvPicPr>
          <p:nvPr/>
        </p:nvPicPr>
        <p:blipFill>
          <a:blip r:embed="rId4" cstate="print"/>
          <a:srcRect b="5919"/>
          <a:stretch>
            <a:fillRect/>
          </a:stretch>
        </p:blipFill>
        <p:spPr bwMode="auto">
          <a:xfrm>
            <a:off x="5795963" y="1574800"/>
            <a:ext cx="2605087" cy="2797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43" name="Picture 5" descr="C:\Проекты\0003 Plasmolifting\0406 КП-брендбук\04 КП Общее\Links\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2025" y="1574800"/>
            <a:ext cx="2093913" cy="2797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644775" y="1058863"/>
            <a:ext cx="35053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Диагноз</a:t>
            </a:r>
            <a:r>
              <a:rPr lang="ru-RU" sz="2000" b="1" dirty="0">
                <a:latin typeface="Calibri" pitchFamily="34" charset="0"/>
              </a:rPr>
              <a:t>:</a:t>
            </a:r>
            <a:r>
              <a:rPr lang="ru-RU" sz="2000" b="1" dirty="0"/>
              <a:t> </a:t>
            </a:r>
            <a:r>
              <a:rPr lang="ru-RU" sz="2000" b="1" dirty="0">
                <a:latin typeface="Calibri" pitchFamily="34" charset="0"/>
              </a:rPr>
              <a:t> </a:t>
            </a:r>
            <a:r>
              <a:rPr lang="ru-RU" sz="2000" dirty="0">
                <a:latin typeface="Calibri" pitchFamily="34" charset="0"/>
              </a:rPr>
              <a:t>  Гнездная </a:t>
            </a:r>
            <a:r>
              <a:rPr lang="ru-RU" sz="2000" dirty="0" err="1">
                <a:latin typeface="Calibri" pitchFamily="34" charset="0"/>
              </a:rPr>
              <a:t>алопеция</a:t>
            </a:r>
            <a:endParaRPr lang="ru-RU" sz="2000" dirty="0">
              <a:latin typeface="Calibri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6" name="Rectang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Трихология</a:t>
            </a:r>
            <a:endParaRPr lang="ru-RU" dirty="0"/>
          </a:p>
        </p:txBody>
      </p:sp>
      <p:sp>
        <p:nvSpPr>
          <p:cNvPr id="122887" name="Rectangle 7"/>
          <p:cNvSpPr>
            <a:spLocks noGrp="1"/>
          </p:cNvSpPr>
          <p:nvPr>
            <p:ph sz="half" idx="1"/>
          </p:nvPr>
        </p:nvSpPr>
        <p:spPr>
          <a:xfrm>
            <a:off x="539751" y="1194966"/>
            <a:ext cx="3887788" cy="2821409"/>
          </a:xfrm>
        </p:spPr>
        <p:txBody>
          <a:bodyPr/>
          <a:lstStyle/>
          <a:p>
            <a:endParaRPr lang="ru-RU"/>
          </a:p>
        </p:txBody>
      </p:sp>
      <p:pic>
        <p:nvPicPr>
          <p:cNvPr id="122884" name="Picture 4" descr="image_2013y10m19d_18h47m01s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>
            <a:lum contrast="24000"/>
          </a:blip>
          <a:srcRect/>
          <a:stretch>
            <a:fillRect/>
          </a:stretch>
        </p:blipFill>
        <p:spPr>
          <a:xfrm>
            <a:off x="539749" y="1203324"/>
            <a:ext cx="3887790" cy="2813052"/>
          </a:xfrm>
          <a:noFill/>
          <a:ln/>
        </p:spPr>
      </p:pic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900113" y="4158263"/>
            <a:ext cx="3167062" cy="85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900" dirty="0"/>
              <a:t>Биопсия пациентки Х. до лечения. В поле зрения выявляются единичные волосяные фолликулы (ВФ). Слабо выраженная </a:t>
            </a:r>
            <a:r>
              <a:rPr lang="ru-RU" sz="900" dirty="0" err="1"/>
              <a:t>иммуногистохимическая</a:t>
            </a:r>
            <a:r>
              <a:rPr lang="ru-RU" sz="900" dirty="0"/>
              <a:t> реакция на выявление Ki-67 положительных клеток. </a:t>
            </a:r>
            <a:r>
              <a:rPr lang="ru-RU" sz="900" dirty="0" err="1"/>
              <a:t>Докраска</a:t>
            </a:r>
            <a:r>
              <a:rPr lang="ru-RU" sz="900" dirty="0"/>
              <a:t> гематоксилином. </a:t>
            </a:r>
          </a:p>
          <a:p>
            <a:pPr algn="just">
              <a:spcBef>
                <a:spcPct val="50000"/>
              </a:spcBef>
            </a:pPr>
            <a:r>
              <a:rPr lang="ru-RU" sz="900" dirty="0"/>
              <a:t>Увел.Х100.</a:t>
            </a:r>
          </a:p>
        </p:txBody>
      </p:sp>
      <p:pic>
        <p:nvPicPr>
          <p:cNvPr id="122889" name="Picture 9" descr="image_2013y09m30d_19h26m21s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3438" y="1203325"/>
            <a:ext cx="3822700" cy="2867025"/>
          </a:xfrm>
          <a:noFill/>
          <a:ln/>
        </p:spPr>
      </p:pic>
      <p:sp>
        <p:nvSpPr>
          <p:cNvPr id="122890" name="Text Box 10"/>
          <p:cNvSpPr txBox="1">
            <a:spLocks noChangeArrowheads="1"/>
          </p:cNvSpPr>
          <p:nvPr/>
        </p:nvSpPr>
        <p:spPr bwMode="auto">
          <a:xfrm>
            <a:off x="4970463" y="4158263"/>
            <a:ext cx="3168650" cy="85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900" dirty="0"/>
              <a:t>Биопсия пациентки Х. после лечения. Увеличение плотности расположения  волосяных фолликул (ВФ) на единицу площади. </a:t>
            </a:r>
            <a:r>
              <a:rPr lang="ru-RU" sz="900" dirty="0" err="1"/>
              <a:t>Иммуногистохимическое</a:t>
            </a:r>
            <a:r>
              <a:rPr lang="ru-RU" sz="900" dirty="0"/>
              <a:t> выявление Ki-67 – позитивных  клеток с </a:t>
            </a:r>
            <a:r>
              <a:rPr lang="ru-RU" sz="900" dirty="0" err="1"/>
              <a:t>докраской</a:t>
            </a:r>
            <a:r>
              <a:rPr lang="ru-RU" sz="900" dirty="0"/>
              <a:t> гематоксилином. </a:t>
            </a:r>
          </a:p>
          <a:p>
            <a:pPr algn="just">
              <a:spcBef>
                <a:spcPct val="50000"/>
              </a:spcBef>
            </a:pPr>
            <a:r>
              <a:rPr lang="ru-RU" sz="900" dirty="0"/>
              <a:t>Увел.Х100.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7" name="Rectang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fr-FR" dirty="0"/>
            </a:br>
            <a:r>
              <a:rPr lang="ru-RU" sz="4000" dirty="0" err="1"/>
              <a:t>Трихология</a:t>
            </a:r>
            <a:r>
              <a:rPr lang="fr-FR" sz="4000" dirty="0"/>
              <a:t>: </a:t>
            </a:r>
            <a:r>
              <a:rPr lang="ru-RU" sz="4000" dirty="0"/>
              <a:t>результаты </a:t>
            </a:r>
            <a:r>
              <a:rPr lang="ru-RU" sz="4000" dirty="0" err="1"/>
              <a:t>иммуногистохимического</a:t>
            </a:r>
            <a:r>
              <a:rPr lang="ru-RU" sz="4000" dirty="0"/>
              <a:t> анализа</a:t>
            </a:r>
            <a:br>
              <a:rPr lang="fr-FR" dirty="0"/>
            </a:br>
            <a:endParaRPr lang="ru-RU" dirty="0"/>
          </a:p>
        </p:txBody>
      </p:sp>
      <p:pic>
        <p:nvPicPr>
          <p:cNvPr id="124940" name="Picture 12" descr="image_2013y10m08d_14h12m48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3175" t="8418" r="2975" b="3105"/>
          <a:stretch>
            <a:fillRect/>
          </a:stretch>
        </p:blipFill>
        <p:spPr>
          <a:xfrm>
            <a:off x="457200" y="1382713"/>
            <a:ext cx="4038600" cy="3028950"/>
          </a:xfrm>
          <a:ln/>
        </p:spPr>
      </p:pic>
      <p:pic>
        <p:nvPicPr>
          <p:cNvPr id="124941" name="Picture 13" descr="рис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8200" y="1382713"/>
            <a:ext cx="4038600" cy="3028950"/>
          </a:xfrm>
          <a:ln/>
        </p:spPr>
      </p:pic>
      <p:sp>
        <p:nvSpPr>
          <p:cNvPr id="124942" name="Text Box 14"/>
          <p:cNvSpPr txBox="1">
            <a:spLocks noChangeArrowheads="1"/>
          </p:cNvSpPr>
          <p:nvPr/>
        </p:nvSpPr>
        <p:spPr bwMode="auto">
          <a:xfrm>
            <a:off x="568325" y="4327953"/>
            <a:ext cx="3927475" cy="85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900" dirty="0"/>
              <a:t>Биопсия пациентки А. до лечения. </a:t>
            </a:r>
            <a:br>
              <a:rPr lang="ru-RU" sz="900" dirty="0"/>
            </a:br>
            <a:r>
              <a:rPr lang="ru-RU" sz="900" dirty="0"/>
              <a:t>Отсутствие пролиферирующих  клеток в эпителиальных влагалищах () ВФ. </a:t>
            </a:r>
            <a:r>
              <a:rPr lang="ru-RU" sz="900" dirty="0" err="1"/>
              <a:t>Иммуногистохимическое</a:t>
            </a:r>
            <a:r>
              <a:rPr lang="ru-RU" sz="900" dirty="0"/>
              <a:t> выявление </a:t>
            </a:r>
            <a:br>
              <a:rPr lang="ru-RU" sz="900" dirty="0"/>
            </a:br>
            <a:r>
              <a:rPr lang="ru-RU" sz="900" dirty="0"/>
              <a:t>Ki-67 – позитивных  клеток с </a:t>
            </a:r>
            <a:r>
              <a:rPr lang="ru-RU" sz="900" dirty="0" err="1"/>
              <a:t>докраской</a:t>
            </a:r>
            <a:r>
              <a:rPr lang="ru-RU" sz="900" dirty="0"/>
              <a:t> гематоксилином. </a:t>
            </a:r>
          </a:p>
          <a:p>
            <a:pPr algn="just">
              <a:spcBef>
                <a:spcPct val="50000"/>
              </a:spcBef>
            </a:pPr>
            <a:r>
              <a:rPr lang="ru-RU" sz="900" dirty="0"/>
              <a:t>Увел.Х200.</a:t>
            </a:r>
          </a:p>
        </p:txBody>
      </p:sp>
      <p:sp>
        <p:nvSpPr>
          <p:cNvPr id="124943" name="Text Box 15"/>
          <p:cNvSpPr txBox="1">
            <a:spLocks noChangeArrowheads="1"/>
          </p:cNvSpPr>
          <p:nvPr/>
        </p:nvSpPr>
        <p:spPr bwMode="auto">
          <a:xfrm>
            <a:off x="4902994" y="4329541"/>
            <a:ext cx="3529012" cy="85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900" dirty="0"/>
              <a:t>Биопсия пациентки А. после лечения. </a:t>
            </a:r>
            <a:br>
              <a:rPr lang="ru-RU" sz="900" dirty="0"/>
            </a:br>
            <a:r>
              <a:rPr lang="ru-RU" sz="900" dirty="0"/>
              <a:t>Положительная реакция на </a:t>
            </a:r>
            <a:r>
              <a:rPr lang="ru-RU" sz="900" dirty="0" err="1"/>
              <a:t>иммуногистохимическое</a:t>
            </a:r>
            <a:r>
              <a:rPr lang="ru-RU" sz="900" dirty="0"/>
              <a:t> выявление Ki-67 – позитивных  клеток () в волосяных фолликулах (ВФ). </a:t>
            </a:r>
            <a:r>
              <a:rPr lang="ru-RU" sz="900" dirty="0" err="1"/>
              <a:t>Докраска</a:t>
            </a:r>
            <a:r>
              <a:rPr lang="ru-RU" sz="900" dirty="0"/>
              <a:t> гематоксилином. </a:t>
            </a:r>
          </a:p>
          <a:p>
            <a:pPr algn="just">
              <a:spcBef>
                <a:spcPct val="50000"/>
              </a:spcBef>
            </a:pPr>
            <a:r>
              <a:rPr lang="ru-RU" sz="900" dirty="0"/>
              <a:t>Увел.Х200. 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64" name="Rectangle 12"/>
          <p:cNvSpPr>
            <a:spLocks noGrp="1"/>
          </p:cNvSpPr>
          <p:nvPr>
            <p:ph type="title"/>
          </p:nvPr>
        </p:nvSpPr>
        <p:spPr>
          <a:xfrm>
            <a:off x="422275" y="483518"/>
            <a:ext cx="8229600" cy="857250"/>
          </a:xfrm>
        </p:spPr>
        <p:txBody>
          <a:bodyPr>
            <a:normAutofit fontScale="90000"/>
          </a:bodyPr>
          <a:lstStyle/>
          <a:p>
            <a:br>
              <a:rPr lang="fr-FR" dirty="0"/>
            </a:br>
            <a:r>
              <a:rPr lang="ru-RU" sz="4000" dirty="0" err="1"/>
              <a:t>Трихология</a:t>
            </a:r>
            <a:r>
              <a:rPr lang="ru-RU" sz="4000" dirty="0"/>
              <a:t>: результаты </a:t>
            </a:r>
            <a:r>
              <a:rPr lang="ru-RU" sz="4000" dirty="0" err="1"/>
              <a:t>иммуногистохимического</a:t>
            </a:r>
            <a:r>
              <a:rPr lang="ru-RU" sz="4000" dirty="0"/>
              <a:t> анализа</a:t>
            </a:r>
            <a:br>
              <a:rPr lang="ru-RU" sz="4000" dirty="0"/>
            </a:br>
            <a:br>
              <a:rPr lang="fr-FR" dirty="0"/>
            </a:br>
            <a:endParaRPr lang="ru-RU" dirty="0"/>
          </a:p>
        </p:txBody>
      </p:sp>
      <p:pic>
        <p:nvPicPr>
          <p:cNvPr id="125960" name="Picture 8" descr="рис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3892" t="13133"/>
          <a:stretch>
            <a:fillRect/>
          </a:stretch>
        </p:blipFill>
        <p:spPr>
          <a:xfrm>
            <a:off x="2308225" y="1200150"/>
            <a:ext cx="4525963" cy="3394075"/>
          </a:xfrm>
          <a:ln/>
        </p:spPr>
      </p:pic>
      <p:sp>
        <p:nvSpPr>
          <p:cNvPr id="125961" name="Text Box 9"/>
          <p:cNvSpPr txBox="1">
            <a:spLocks noChangeArrowheads="1"/>
          </p:cNvSpPr>
          <p:nvPr/>
        </p:nvSpPr>
        <p:spPr bwMode="auto">
          <a:xfrm>
            <a:off x="1223193" y="4515966"/>
            <a:ext cx="6696025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900" dirty="0"/>
              <a:t>Биопсия пациентки Г. после лечения. </a:t>
            </a:r>
            <a:br>
              <a:rPr lang="ru-RU" sz="900" dirty="0"/>
            </a:br>
            <a:r>
              <a:rPr lang="ru-RU" sz="900" dirty="0"/>
              <a:t>Положительная </a:t>
            </a:r>
            <a:r>
              <a:rPr lang="ru-RU" sz="900" dirty="0" err="1"/>
              <a:t>иммуногистохимическая</a:t>
            </a:r>
            <a:r>
              <a:rPr lang="ru-RU" sz="900" dirty="0"/>
              <a:t> реакция на выявление Ki-67 – позитивных  клеток () в области матрицы ВФ. </a:t>
            </a:r>
            <a:r>
              <a:rPr lang="ru-RU" sz="900" dirty="0" err="1"/>
              <a:t>Докраска</a:t>
            </a:r>
            <a:r>
              <a:rPr lang="ru-RU" sz="900" dirty="0"/>
              <a:t> гематоксилином. Увел.Х400. 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1347614"/>
            <a:ext cx="8280920" cy="32403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800" dirty="0"/>
              <a:t>	</a:t>
            </a:r>
            <a:r>
              <a:rPr lang="ru-RU" sz="1800" dirty="0"/>
              <a:t>Тромбоциты являются участниками сложного процесса взаимодействия форменных элементов крови.</a:t>
            </a:r>
          </a:p>
          <a:p>
            <a:pPr marL="0" indent="0" algn="just">
              <a:buNone/>
            </a:pPr>
            <a:r>
              <a:rPr lang="ru-RU" sz="1800" dirty="0"/>
              <a:t>Имеющиеся научные данные позволяют сделать вывод о том, что структура взаимодействия элементов крови в целом и плазмы в частности изучена лишь частично.</a:t>
            </a:r>
          </a:p>
          <a:p>
            <a:pPr marL="0" indent="0" algn="just">
              <a:buNone/>
            </a:pPr>
            <a:r>
              <a:rPr lang="ru-RU" sz="1800" dirty="0"/>
              <a:t>	Поэтому, по моему глубокому убеждению, нельзя пренебрегать ролью остальных «составляющих» плазмы (цитокины, факторы роста, макро и микроэлементы, витамины) в сложных процессах жизнедеятельности. </a:t>
            </a:r>
          </a:p>
          <a:p>
            <a:pPr marL="0" indent="0" algn="just">
              <a:buNone/>
            </a:pPr>
            <a:r>
              <a:rPr lang="ru-RU" sz="1800" dirty="0"/>
              <a:t>	Очевидно, что все процессы, происходящие в плазме и в сопряженных с ней тканях, </a:t>
            </a:r>
            <a:r>
              <a:rPr lang="ru-RU" sz="1800" dirty="0" err="1"/>
              <a:t>мультиструктурны</a:t>
            </a:r>
            <a:r>
              <a:rPr lang="ru-RU" sz="18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90450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fr-FR" sz="4000" dirty="0"/>
            </a:br>
            <a:r>
              <a:rPr lang="ru-RU" sz="4000" dirty="0" err="1"/>
              <a:t>Трихология</a:t>
            </a:r>
            <a:r>
              <a:rPr lang="ru-RU" sz="4000" dirty="0"/>
              <a:t>: результаты </a:t>
            </a:r>
            <a:r>
              <a:rPr lang="ru-RU" sz="4000" dirty="0" err="1"/>
              <a:t>иммуногистохимического</a:t>
            </a:r>
            <a:r>
              <a:rPr lang="ru-RU" sz="4000" dirty="0"/>
              <a:t> анализа</a:t>
            </a:r>
            <a:br>
              <a:rPr lang="fr-FR" dirty="0"/>
            </a:br>
            <a:endParaRPr lang="ru-RU" dirty="0"/>
          </a:p>
        </p:txBody>
      </p:sp>
      <p:pic>
        <p:nvPicPr>
          <p:cNvPr id="132102" name="Picture 6" descr="image_2013y10m22d_11h00m09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82713"/>
            <a:ext cx="4038600" cy="3028950"/>
          </a:xfrm>
          <a:ln/>
        </p:spPr>
      </p:pic>
      <p:sp>
        <p:nvSpPr>
          <p:cNvPr id="132103" name="Text Box 7"/>
          <p:cNvSpPr txBox="1">
            <a:spLocks noChangeArrowheads="1"/>
          </p:cNvSpPr>
          <p:nvPr/>
        </p:nvSpPr>
        <p:spPr bwMode="auto">
          <a:xfrm>
            <a:off x="816830" y="4448085"/>
            <a:ext cx="3319339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900" dirty="0"/>
              <a:t>Биопсия пациентки А. до лечения. </a:t>
            </a:r>
            <a:br>
              <a:rPr lang="ru-RU" sz="900" dirty="0"/>
            </a:br>
            <a:r>
              <a:rPr lang="ru-RU" sz="900" dirty="0"/>
              <a:t>Низкое содержание Ki-67 – позитивных клеток () в сальных железах кожи (СЖ). </a:t>
            </a:r>
            <a:r>
              <a:rPr lang="ru-RU" sz="900" dirty="0" err="1"/>
              <a:t>Докраска</a:t>
            </a:r>
            <a:r>
              <a:rPr lang="ru-RU" sz="900" dirty="0"/>
              <a:t> гематоксилином. </a:t>
            </a:r>
          </a:p>
          <a:p>
            <a:pPr algn="just">
              <a:spcBef>
                <a:spcPct val="50000"/>
              </a:spcBef>
            </a:pPr>
            <a:r>
              <a:rPr lang="ru-RU" sz="900" dirty="0"/>
              <a:t>Увел.Х400 </a:t>
            </a:r>
          </a:p>
        </p:txBody>
      </p:sp>
      <p:pic>
        <p:nvPicPr>
          <p:cNvPr id="132104" name="Picture 8" descr="image_2013y10m22d_11h20m15s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8200" y="1382713"/>
            <a:ext cx="4038600" cy="3028950"/>
          </a:xfrm>
          <a:ln/>
        </p:spPr>
      </p:pic>
      <p:sp>
        <p:nvSpPr>
          <p:cNvPr id="132105" name="Text Box 9"/>
          <p:cNvSpPr txBox="1">
            <a:spLocks noChangeArrowheads="1"/>
          </p:cNvSpPr>
          <p:nvPr/>
        </p:nvSpPr>
        <p:spPr bwMode="auto">
          <a:xfrm>
            <a:off x="4860032" y="4427919"/>
            <a:ext cx="3960812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900" dirty="0"/>
              <a:t>Биопсия пациентки А. после лечения. Высокое содержание Ki-67 – позитивных клеток () в сальных железах кожи (СЖ). ВФ – волосяной фолликул. </a:t>
            </a:r>
            <a:r>
              <a:rPr lang="ru-RU" sz="900" dirty="0" err="1"/>
              <a:t>Докраска</a:t>
            </a:r>
            <a:r>
              <a:rPr lang="ru-RU" sz="900" dirty="0"/>
              <a:t> гематоксилином. </a:t>
            </a:r>
          </a:p>
          <a:p>
            <a:pPr algn="just">
              <a:spcBef>
                <a:spcPct val="50000"/>
              </a:spcBef>
            </a:pPr>
            <a:r>
              <a:rPr lang="ru-RU" sz="900" dirty="0"/>
              <a:t>Увел.Х400.</a:t>
            </a:r>
            <a:endParaRPr lang="ru-RU" dirty="0"/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Содержимое 9" descr="posle.jpg"/>
          <p:cNvPicPr>
            <a:picLocks noChangeAspect="1"/>
          </p:cNvPicPr>
          <p:nvPr/>
        </p:nvPicPr>
        <p:blipFill>
          <a:blip r:embed="rId3" cstate="print"/>
          <a:srcRect l="11674" t="10226" r="252" b="1378"/>
          <a:stretch>
            <a:fillRect/>
          </a:stretch>
        </p:blipFill>
        <p:spPr bwMode="auto">
          <a:xfrm>
            <a:off x="4787900" y="1579563"/>
            <a:ext cx="3355975" cy="2525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63" name="Рисунок 12" descr="do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188" y="1563688"/>
            <a:ext cx="3409950" cy="2557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17513" y="373063"/>
            <a:ext cx="574198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Дерматология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0838" y="915988"/>
            <a:ext cx="839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064483" y="4233652"/>
            <a:ext cx="480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latin typeface="+mn-lt"/>
              </a:rPr>
              <a:t>После однократного применения </a:t>
            </a:r>
            <a:r>
              <a:rPr lang="ru-RU" dirty="0" err="1">
                <a:latin typeface="+mn-lt"/>
              </a:rPr>
              <a:t>аутологичной</a:t>
            </a:r>
            <a:r>
              <a:rPr lang="ru-RU" dirty="0">
                <a:latin typeface="+mn-lt"/>
              </a:rPr>
              <a:t> плазмы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18511" y="1066951"/>
            <a:ext cx="3862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/>
              <a:t>Диагноз: </a:t>
            </a:r>
            <a:r>
              <a:rPr lang="ru-RU" sz="2000" dirty="0" err="1"/>
              <a:t>стрептостафилодермия</a:t>
            </a:r>
            <a:endParaRPr lang="ru-RU" sz="2000" dirty="0"/>
          </a:p>
        </p:txBody>
      </p:sp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Содержимое 5" descr="psoriaz_do.jpg"/>
          <p:cNvPicPr>
            <a:picLocks noChangeAspect="1"/>
          </p:cNvPicPr>
          <p:nvPr/>
        </p:nvPicPr>
        <p:blipFill>
          <a:blip r:embed="rId3" cstate="print"/>
          <a:srcRect l="2122" t="15361" r="15459" b="15361"/>
          <a:stretch>
            <a:fillRect/>
          </a:stretch>
        </p:blipFill>
        <p:spPr bwMode="auto">
          <a:xfrm>
            <a:off x="738188" y="1563688"/>
            <a:ext cx="3409950" cy="2525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87" name="Содержимое 6" descr="psoriaz_posle.jpg"/>
          <p:cNvPicPr>
            <a:picLocks noChangeAspect="1"/>
          </p:cNvPicPr>
          <p:nvPr/>
        </p:nvPicPr>
        <p:blipFill>
          <a:blip r:embed="rId4" cstate="print"/>
          <a:srcRect t="14146" r="2612" b="539"/>
          <a:stretch>
            <a:fillRect/>
          </a:stretch>
        </p:blipFill>
        <p:spPr bwMode="auto">
          <a:xfrm>
            <a:off x="4787900" y="1563688"/>
            <a:ext cx="3355975" cy="2541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17513" y="373063"/>
            <a:ext cx="574198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Дерматология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0838" y="915988"/>
            <a:ext cx="839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636310" y="4219456"/>
            <a:ext cx="4112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latin typeface="+mn-lt"/>
              </a:rPr>
              <a:t>После 4 инъекций </a:t>
            </a:r>
            <a:r>
              <a:rPr lang="ru-RU" dirty="0" err="1">
                <a:latin typeface="+mn-lt"/>
              </a:rPr>
              <a:t>аутологичной</a:t>
            </a:r>
            <a:r>
              <a:rPr lang="ru-RU" dirty="0">
                <a:latin typeface="+mn-lt"/>
              </a:rPr>
              <a:t> плазмы, вводимой 1 раз в 3 недели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02025" y="1044575"/>
            <a:ext cx="21307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/>
              <a:t>Диагноз: </a:t>
            </a:r>
            <a:r>
              <a:rPr lang="ru-RU" sz="2000" dirty="0"/>
              <a:t>псориаз</a:t>
            </a:r>
          </a:p>
        </p:txBody>
      </p:sp>
    </p:spTree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Содержимое 5" descr="borodavka_do.jpg"/>
          <p:cNvPicPr>
            <a:picLocks noChangeAspect="1"/>
          </p:cNvPicPr>
          <p:nvPr/>
        </p:nvPicPr>
        <p:blipFill>
          <a:blip r:embed="rId3" cstate="print"/>
          <a:srcRect t="9273" b="9785"/>
          <a:stretch>
            <a:fillRect/>
          </a:stretch>
        </p:blipFill>
        <p:spPr bwMode="auto">
          <a:xfrm>
            <a:off x="738188" y="1563688"/>
            <a:ext cx="3409950" cy="2525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1" name="Содержимое 6" descr="borodavka_posle.jpg"/>
          <p:cNvPicPr>
            <a:picLocks noChangeAspect="1"/>
          </p:cNvPicPr>
          <p:nvPr/>
        </p:nvPicPr>
        <p:blipFill>
          <a:blip r:embed="rId4" cstate="print"/>
          <a:srcRect l="1437" t="5301" r="4248" b="17110"/>
          <a:stretch>
            <a:fillRect/>
          </a:stretch>
        </p:blipFill>
        <p:spPr bwMode="auto">
          <a:xfrm>
            <a:off x="4787900" y="1563688"/>
            <a:ext cx="3355975" cy="2525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17513" y="373063"/>
            <a:ext cx="574198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Дерматология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0838" y="915988"/>
            <a:ext cx="839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549775" y="4347551"/>
            <a:ext cx="444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latin typeface="+mn-lt"/>
              </a:rPr>
              <a:t>После двух инъекций </a:t>
            </a:r>
            <a:r>
              <a:rPr lang="ru-RU" dirty="0" err="1">
                <a:latin typeface="+mn-lt"/>
              </a:rPr>
              <a:t>аутологичной</a:t>
            </a:r>
            <a:r>
              <a:rPr lang="ru-RU" dirty="0">
                <a:latin typeface="+mn-lt"/>
              </a:rPr>
              <a:t> плазмы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98738" y="1044575"/>
            <a:ext cx="40245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/>
              <a:t>Диагноз: </a:t>
            </a:r>
            <a:r>
              <a:rPr lang="ru-RU" sz="2000" dirty="0"/>
              <a:t>подошвенная бородавка</a:t>
            </a:r>
          </a:p>
        </p:txBody>
      </p:sp>
    </p:spTree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Содержимое 6" descr="ekzema_do.jpg"/>
          <p:cNvPicPr>
            <a:picLocks noChangeAspect="1"/>
          </p:cNvPicPr>
          <p:nvPr/>
        </p:nvPicPr>
        <p:blipFill>
          <a:blip r:embed="rId3" cstate="print"/>
          <a:srcRect l="3156" t="18059" r="3156" b="7881"/>
          <a:stretch>
            <a:fillRect/>
          </a:stretch>
        </p:blipFill>
        <p:spPr bwMode="auto">
          <a:xfrm>
            <a:off x="738188" y="1563688"/>
            <a:ext cx="3409950" cy="2525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35" name="Содержимое 7" descr="ekzema_posle.jpg"/>
          <p:cNvPicPr>
            <a:picLocks noChangeAspect="1"/>
          </p:cNvPicPr>
          <p:nvPr/>
        </p:nvPicPr>
        <p:blipFill>
          <a:blip r:embed="rId4" cstate="print"/>
          <a:srcRect l="4922" t="14252" r="-281" b="15944"/>
          <a:stretch>
            <a:fillRect/>
          </a:stretch>
        </p:blipFill>
        <p:spPr bwMode="auto">
          <a:xfrm>
            <a:off x="4749800" y="1563688"/>
            <a:ext cx="3432175" cy="2541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17513" y="373063"/>
            <a:ext cx="574198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Дерматология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0838" y="915988"/>
            <a:ext cx="839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283968" y="4401526"/>
            <a:ext cx="516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latin typeface="+mn-lt"/>
              </a:rPr>
              <a:t>После двух процедур введения </a:t>
            </a:r>
            <a:r>
              <a:rPr lang="ru-RU" dirty="0" err="1">
                <a:latin typeface="+mn-lt"/>
              </a:rPr>
              <a:t>аутологичной</a:t>
            </a:r>
            <a:r>
              <a:rPr lang="ru-RU" dirty="0">
                <a:latin typeface="+mn-lt"/>
              </a:rPr>
              <a:t> плазмы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73463" y="1044575"/>
            <a:ext cx="20182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/>
              <a:t>Диагноз: </a:t>
            </a:r>
            <a:r>
              <a:rPr lang="ru-RU" sz="2000" dirty="0"/>
              <a:t>экзема</a:t>
            </a:r>
          </a:p>
        </p:txBody>
      </p:sp>
    </p:spTree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7513" y="373063"/>
            <a:ext cx="574198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Дерматология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0838" y="915988"/>
            <a:ext cx="839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427984" y="4441607"/>
            <a:ext cx="516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/>
              <a:t>После 3 процедур введения </a:t>
            </a:r>
          </a:p>
          <a:p>
            <a:pPr algn="ctr">
              <a:defRPr/>
            </a:pPr>
            <a:r>
              <a:rPr lang="ru-RU" dirty="0" err="1"/>
              <a:t>аутологичной</a:t>
            </a:r>
            <a:r>
              <a:rPr lang="ru-RU" dirty="0"/>
              <a:t> плазмы</a:t>
            </a: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1044575"/>
            <a:ext cx="30557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/>
              <a:t>Диагноз: </a:t>
            </a:r>
            <a:r>
              <a:rPr lang="ru-RU" sz="2000" dirty="0" err="1"/>
              <a:t>ониходистрофия</a:t>
            </a:r>
            <a:endParaRPr lang="ru-RU" sz="2000" dirty="0"/>
          </a:p>
        </p:txBody>
      </p:sp>
      <p:pic>
        <p:nvPicPr>
          <p:cNvPr id="9" name="Picture 6" descr="д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89384" y="1707654"/>
            <a:ext cx="4038600" cy="2684462"/>
          </a:xfrm>
          <a:prstGeom prst="rect">
            <a:avLst/>
          </a:prstGeom>
        </p:spPr>
      </p:pic>
      <p:pic>
        <p:nvPicPr>
          <p:cNvPr id="10" name="Picture 7" descr="Посл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076056" y="1703605"/>
            <a:ext cx="3610744" cy="270805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Содержимое 4" descr="До.JPG"/>
          <p:cNvPicPr>
            <a:picLocks noChangeAspect="1"/>
          </p:cNvPicPr>
          <p:nvPr/>
        </p:nvPicPr>
        <p:blipFill>
          <a:blip r:embed="rId3" cstate="print"/>
          <a:srcRect l="11507" r="15755" b="28174"/>
          <a:stretch>
            <a:fillRect/>
          </a:stretch>
        </p:blipFill>
        <p:spPr bwMode="auto">
          <a:xfrm>
            <a:off x="738188" y="1563688"/>
            <a:ext cx="3409950" cy="2525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5059" name="Содержимое 5" descr="Через 5 дней после 2 процедуры.jpg"/>
          <p:cNvPicPr>
            <a:picLocks noChangeAspect="1"/>
          </p:cNvPicPr>
          <p:nvPr/>
        </p:nvPicPr>
        <p:blipFill>
          <a:blip r:embed="rId4" cstate="print"/>
          <a:srcRect l="970" t="7893" r="15125" b="7893"/>
          <a:stretch>
            <a:fillRect/>
          </a:stretch>
        </p:blipFill>
        <p:spPr bwMode="auto">
          <a:xfrm>
            <a:off x="4787900" y="1563688"/>
            <a:ext cx="3355975" cy="2525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17513" y="373063"/>
            <a:ext cx="574198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Дерматология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0838" y="915988"/>
            <a:ext cx="839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981152" y="4223379"/>
            <a:ext cx="516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После двух процедур введения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аутологичной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плазмы, проводимых с интервалом в две недели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59113" y="1044575"/>
            <a:ext cx="32643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/>
              <a:t>Диагноз: </a:t>
            </a:r>
            <a:r>
              <a:rPr lang="ru-RU" sz="2000" dirty="0"/>
              <a:t>экзема кистей рук</a:t>
            </a:r>
          </a:p>
        </p:txBody>
      </p:sp>
    </p:spTree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Содержимое 4" descr="Рис 1.jpg"/>
          <p:cNvPicPr>
            <a:picLocks noChangeAspect="1"/>
          </p:cNvPicPr>
          <p:nvPr/>
        </p:nvPicPr>
        <p:blipFill>
          <a:blip r:embed="rId3" cstate="print"/>
          <a:srcRect l="27412" t="30908" r="3934" b="30908"/>
          <a:stretch>
            <a:fillRect/>
          </a:stretch>
        </p:blipFill>
        <p:spPr bwMode="auto">
          <a:xfrm>
            <a:off x="738188" y="1557338"/>
            <a:ext cx="3405187" cy="252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3" name="Содержимое 5" descr="Через 2 недели после 1 инъекции (1).JPG"/>
          <p:cNvPicPr>
            <a:picLocks noChangeAspect="1"/>
          </p:cNvPicPr>
          <p:nvPr/>
        </p:nvPicPr>
        <p:blipFill>
          <a:blip r:embed="rId4" cstate="print"/>
          <a:srcRect l="5533" t="212" r="8527" b="2750"/>
          <a:stretch>
            <a:fillRect/>
          </a:stretch>
        </p:blipFill>
        <p:spPr bwMode="auto">
          <a:xfrm>
            <a:off x="4787900" y="1557338"/>
            <a:ext cx="3355975" cy="252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17513" y="373063"/>
            <a:ext cx="574198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Дерматология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0838" y="915988"/>
            <a:ext cx="839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485480" y="4084638"/>
            <a:ext cx="39608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/>
              <a:t>После 2 инъекций и 2 аппликаций </a:t>
            </a:r>
            <a:r>
              <a:rPr lang="ru-RU" dirty="0" err="1"/>
              <a:t>аутологичной</a:t>
            </a:r>
            <a:r>
              <a:rPr lang="ru-RU" dirty="0"/>
              <a:t> плазмы, проводимых с интервалом в 3 недели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76202" y="1005546"/>
            <a:ext cx="2902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/>
              <a:t>Диагноз: </a:t>
            </a:r>
            <a:r>
              <a:rPr lang="ru-RU" dirty="0" err="1"/>
              <a:t>Атопия</a:t>
            </a:r>
            <a:r>
              <a:rPr lang="ru-RU" dirty="0"/>
              <a:t>? Псориаз?</a:t>
            </a:r>
            <a:endParaRPr lang="ru-RU" sz="2000" dirty="0">
              <a:latin typeface="+mn-lt"/>
            </a:endParaRPr>
          </a:p>
        </p:txBody>
      </p:sp>
    </p:spTree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Содержимое 4" descr="До.JPG"/>
          <p:cNvPicPr>
            <a:picLocks noChangeAspect="1"/>
          </p:cNvPicPr>
          <p:nvPr/>
        </p:nvPicPr>
        <p:blipFill>
          <a:blip r:embed="rId3" cstate="print"/>
          <a:srcRect l="11507" r="15755" b="28174"/>
          <a:stretch>
            <a:fillRect/>
          </a:stretch>
        </p:blipFill>
        <p:spPr bwMode="auto">
          <a:xfrm>
            <a:off x="738188" y="1563688"/>
            <a:ext cx="3409950" cy="2525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31" name="Содержимое 5" descr="Через 5 дней после 2 процедуры.jpg"/>
          <p:cNvPicPr>
            <a:picLocks noChangeAspect="1"/>
          </p:cNvPicPr>
          <p:nvPr/>
        </p:nvPicPr>
        <p:blipFill>
          <a:blip r:embed="rId4" cstate="print"/>
          <a:srcRect l="970" t="7893" r="15125" b="7893"/>
          <a:stretch>
            <a:fillRect/>
          </a:stretch>
        </p:blipFill>
        <p:spPr bwMode="auto">
          <a:xfrm>
            <a:off x="4787900" y="1563688"/>
            <a:ext cx="3355975" cy="2525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50838" y="339502"/>
            <a:ext cx="574198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Косметология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0838" y="915988"/>
            <a:ext cx="839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485480" y="4199775"/>
            <a:ext cx="3960813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/>
              <a:t>После двух курсов введения </a:t>
            </a:r>
            <a:r>
              <a:rPr lang="ru-RU" dirty="0" err="1"/>
              <a:t>аутологичной</a:t>
            </a:r>
            <a:r>
              <a:rPr lang="ru-RU" dirty="0"/>
              <a:t> плазмы</a:t>
            </a:r>
            <a:endParaRPr lang="ru-RU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2030" y="1042091"/>
            <a:ext cx="47269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1" dirty="0"/>
              <a:t>Диагноз: </a:t>
            </a:r>
            <a:r>
              <a:rPr lang="ru-RU" sz="2000" dirty="0"/>
              <a:t>возрастная атрофия кожи лица</a:t>
            </a:r>
          </a:p>
        </p:txBody>
      </p:sp>
      <p:pic>
        <p:nvPicPr>
          <p:cNvPr id="48136" name="Содержимое 4" descr="Рис 1.jpg"/>
          <p:cNvPicPr>
            <a:picLocks noChangeAspect="1"/>
          </p:cNvPicPr>
          <p:nvPr/>
        </p:nvPicPr>
        <p:blipFill>
          <a:blip r:embed="rId5" cstate="print"/>
          <a:srcRect l="27412" t="30908" r="3934" b="30908"/>
          <a:stretch>
            <a:fillRect/>
          </a:stretch>
        </p:blipFill>
        <p:spPr bwMode="auto">
          <a:xfrm>
            <a:off x="738188" y="1557338"/>
            <a:ext cx="3405187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7" name="Содержимое 5" descr="Через 2 недели после 1 инъекции (1).JPG"/>
          <p:cNvPicPr>
            <a:picLocks noChangeAspect="1"/>
          </p:cNvPicPr>
          <p:nvPr/>
        </p:nvPicPr>
        <p:blipFill>
          <a:blip r:embed="rId6" cstate="print"/>
          <a:srcRect l="5533" t="212" r="8527" b="2750"/>
          <a:stretch>
            <a:fillRect/>
          </a:stretch>
        </p:blipFill>
        <p:spPr bwMode="auto">
          <a:xfrm>
            <a:off x="4787900" y="1557338"/>
            <a:ext cx="3355975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8" name="Picture 6" descr="До_1+ботокс"/>
          <p:cNvPicPr>
            <a:picLocks noChangeAspect="1" noChangeArrowheads="1"/>
          </p:cNvPicPr>
          <p:nvPr/>
        </p:nvPicPr>
        <p:blipFill>
          <a:blip r:embed="rId7" cstate="print"/>
          <a:srcRect l="5968" t="3091" r="9697" b="3091"/>
          <a:stretch>
            <a:fillRect/>
          </a:stretch>
        </p:blipFill>
        <p:spPr bwMode="auto">
          <a:xfrm>
            <a:off x="738188" y="1563688"/>
            <a:ext cx="3405187" cy="252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9" name="Picture 7" descr="После_1+ботокс"/>
          <p:cNvPicPr>
            <a:picLocks noChangeAspect="1" noChangeArrowheads="1"/>
          </p:cNvPicPr>
          <p:nvPr/>
        </p:nvPicPr>
        <p:blipFill>
          <a:blip r:embed="rId8" cstate="print"/>
          <a:srcRect l="10661" t="2678" r="6250" b="3717"/>
          <a:stretch>
            <a:fillRect/>
          </a:stretch>
        </p:blipFill>
        <p:spPr bwMode="auto">
          <a:xfrm>
            <a:off x="4787900" y="1563688"/>
            <a:ext cx="335597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7513" y="373063"/>
            <a:ext cx="574198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Косметология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0838" y="915988"/>
            <a:ext cx="839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251325" y="4240153"/>
            <a:ext cx="446405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/>
              <a:t>После четырех процедур, проведенных по схеме </a:t>
            </a:r>
            <a:r>
              <a:rPr lang="en-US" dirty="0">
                <a:latin typeface="+mn-lt"/>
              </a:rPr>
              <a:t>Hard</a:t>
            </a:r>
            <a:endParaRPr lang="ru-RU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35300" y="1044575"/>
            <a:ext cx="30625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/>
              <a:t>Диагноз: </a:t>
            </a:r>
            <a:r>
              <a:rPr lang="ru-RU" sz="2000" dirty="0"/>
              <a:t>угревая болезнь</a:t>
            </a:r>
          </a:p>
        </p:txBody>
      </p:sp>
      <p:pic>
        <p:nvPicPr>
          <p:cNvPr id="69638" name="Picture 2"/>
          <p:cNvPicPr>
            <a:picLocks noChangeAspect="1" noChangeArrowheads="1"/>
          </p:cNvPicPr>
          <p:nvPr/>
        </p:nvPicPr>
        <p:blipFill>
          <a:blip r:embed="rId3" cstate="print"/>
          <a:srcRect l="3287" t="4158" r="3188" b="6357"/>
          <a:stretch>
            <a:fillRect/>
          </a:stretch>
        </p:blipFill>
        <p:spPr bwMode="auto">
          <a:xfrm>
            <a:off x="755650" y="1563688"/>
            <a:ext cx="3409950" cy="2557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9639" name="Picture 2"/>
          <p:cNvPicPr>
            <a:picLocks noChangeAspect="1" noChangeArrowheads="1"/>
          </p:cNvPicPr>
          <p:nvPr/>
        </p:nvPicPr>
        <p:blipFill>
          <a:blip r:embed="rId4" cstate="print"/>
          <a:srcRect l="2899" t="3520" r="2899" b="4874"/>
          <a:stretch>
            <a:fillRect/>
          </a:stretch>
        </p:blipFill>
        <p:spPr bwMode="auto">
          <a:xfrm>
            <a:off x="4805363" y="1563688"/>
            <a:ext cx="3355975" cy="2557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499992" y="1275606"/>
            <a:ext cx="4320480" cy="24482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/>
              <a:t>	</a:t>
            </a:r>
          </a:p>
          <a:p>
            <a:pPr marL="0" indent="0" algn="ctr">
              <a:buNone/>
            </a:pPr>
            <a:r>
              <a:rPr lang="ru-RU" sz="1800" dirty="0"/>
              <a:t>Взаимодействие элементов плазмы и обусловленную им синергию можно сопоставить с изначальным единством всех вещей, воплощенным в символе змея </a:t>
            </a:r>
            <a:r>
              <a:rPr lang="ru-RU" sz="1800" dirty="0" err="1"/>
              <a:t>Уробороса</a:t>
            </a:r>
            <a:r>
              <a:rPr lang="ru-RU" sz="1800" dirty="0"/>
              <a:t>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42" y="1131590"/>
            <a:ext cx="2520280" cy="26104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3603" y="2038077"/>
            <a:ext cx="18173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Одно из всего, </a:t>
            </a:r>
          </a:p>
          <a:p>
            <a:pPr algn="ctr"/>
            <a:r>
              <a:rPr lang="ru-RU" dirty="0"/>
              <a:t>и все в одном</a:t>
            </a:r>
          </a:p>
          <a:p>
            <a:pPr algn="ctr"/>
            <a:r>
              <a:rPr lang="el-GR" dirty="0"/>
              <a:t>Ἓν τὸ πᾶν</a:t>
            </a:r>
            <a:endParaRPr lang="en-US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7513" y="373063"/>
            <a:ext cx="574198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Косметология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0838" y="915988"/>
            <a:ext cx="839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530600" y="4307184"/>
            <a:ext cx="446405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/>
              <a:t>После шести процедур, </a:t>
            </a:r>
          </a:p>
          <a:p>
            <a:pPr algn="ctr">
              <a:defRPr/>
            </a:pPr>
            <a:r>
              <a:rPr lang="ru-RU" dirty="0"/>
              <a:t>проведенных по схеме </a:t>
            </a:r>
            <a:r>
              <a:rPr lang="en-US" dirty="0"/>
              <a:t>Hard</a:t>
            </a:r>
          </a:p>
          <a:p>
            <a:pPr>
              <a:defRPr/>
            </a:pPr>
            <a:endParaRPr lang="ru-RU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28938" y="1044575"/>
            <a:ext cx="33480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/>
              <a:t>Диагноз: </a:t>
            </a:r>
            <a:r>
              <a:rPr lang="ru-RU" sz="2000" dirty="0"/>
              <a:t>целлюлит 2 стадии</a:t>
            </a:r>
          </a:p>
        </p:txBody>
      </p:sp>
      <p:pic>
        <p:nvPicPr>
          <p:cNvPr id="71686" name="Picture 9"/>
          <p:cNvPicPr>
            <a:picLocks noChangeAspect="1" noChangeArrowheads="1"/>
          </p:cNvPicPr>
          <p:nvPr/>
        </p:nvPicPr>
        <p:blipFill>
          <a:blip r:embed="rId3" cstate="print"/>
          <a:srcRect l="-539" t="22375" r="3545" b="2625"/>
          <a:stretch>
            <a:fillRect/>
          </a:stretch>
        </p:blipFill>
        <p:spPr bwMode="auto">
          <a:xfrm>
            <a:off x="2384425" y="1563688"/>
            <a:ext cx="1993900" cy="2557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687" name="Picture 5" descr="IMG_1116"/>
          <p:cNvPicPr>
            <a:picLocks noChangeAspect="1" noChangeArrowheads="1"/>
          </p:cNvPicPr>
          <p:nvPr/>
        </p:nvPicPr>
        <p:blipFill>
          <a:blip r:embed="rId4" cstate="print"/>
          <a:srcRect l="16335" t="19971" r="5876" b="13383"/>
          <a:stretch>
            <a:fillRect/>
          </a:stretch>
        </p:blipFill>
        <p:spPr bwMode="auto">
          <a:xfrm>
            <a:off x="4765675" y="1563688"/>
            <a:ext cx="1993900" cy="2557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350838" y="915988"/>
            <a:ext cx="839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239419" y="4272324"/>
            <a:ext cx="446405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/>
              <a:t>После 1 инъекции </a:t>
            </a:r>
            <a:r>
              <a:rPr lang="ru-RU" dirty="0" err="1"/>
              <a:t>аутологичной</a:t>
            </a:r>
            <a:r>
              <a:rPr lang="ru-RU" dirty="0"/>
              <a:t> плазмы (результат через 1 неделю)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28938" y="1039813"/>
            <a:ext cx="33480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/>
              <a:t>Диагноз: </a:t>
            </a:r>
            <a:r>
              <a:rPr lang="ru-RU" sz="2000" dirty="0"/>
              <a:t>целлюлит 1 стадии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17513" y="373063"/>
            <a:ext cx="574198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atin typeface="+mn-lt"/>
              </a:rPr>
              <a:t>Тело</a:t>
            </a:r>
          </a:p>
        </p:txBody>
      </p:sp>
      <p:pic>
        <p:nvPicPr>
          <p:cNvPr id="72710" name="Picture 7" descr="IMG_3352"/>
          <p:cNvPicPr>
            <a:picLocks noChangeAspect="1" noChangeArrowheads="1"/>
          </p:cNvPicPr>
          <p:nvPr/>
        </p:nvPicPr>
        <p:blipFill>
          <a:blip r:embed="rId3" cstate="print"/>
          <a:srcRect l="22198" t="931" r="2400" b="14243"/>
          <a:stretch>
            <a:fillRect/>
          </a:stretch>
        </p:blipFill>
        <p:spPr bwMode="auto">
          <a:xfrm>
            <a:off x="755650" y="1563688"/>
            <a:ext cx="3409950" cy="2557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2711" name="Picture 10"/>
          <p:cNvPicPr>
            <a:picLocks noChangeAspect="1" noChangeArrowheads="1"/>
          </p:cNvPicPr>
          <p:nvPr/>
        </p:nvPicPr>
        <p:blipFill>
          <a:blip r:embed="rId4" cstate="print"/>
          <a:srcRect l="14131" t="1031" r="8244" b="10117"/>
          <a:stretch>
            <a:fillRect/>
          </a:stretch>
        </p:blipFill>
        <p:spPr bwMode="auto">
          <a:xfrm>
            <a:off x="4781550" y="1563688"/>
            <a:ext cx="3379788" cy="2557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350838" y="915988"/>
            <a:ext cx="839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036543" y="1057275"/>
            <a:ext cx="70709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/>
              <a:t>Диагноз: </a:t>
            </a:r>
            <a:r>
              <a:rPr lang="ru-RU" dirty="0"/>
              <a:t>ожог пламенем 15% II-III а. степени головы, шеи, туловища</a:t>
            </a:r>
          </a:p>
          <a:p>
            <a:pPr algn="ctr">
              <a:defRPr/>
            </a:pPr>
            <a:r>
              <a:rPr lang="ru-RU" dirty="0"/>
              <a:t> и верхних конечностей</a:t>
            </a:r>
          </a:p>
          <a:p>
            <a:pPr algn="ctr">
              <a:defRPr/>
            </a:pPr>
            <a:r>
              <a:rPr lang="fr-FR" dirty="0"/>
              <a:t>.</a:t>
            </a:r>
            <a:endParaRPr lang="ru-RU" dirty="0"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17512" y="373063"/>
            <a:ext cx="27143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err="1"/>
              <a:t>Комбустиология</a:t>
            </a:r>
            <a:endParaRPr lang="ru-RU" b="1" dirty="0"/>
          </a:p>
        </p:txBody>
      </p:sp>
      <p:pic>
        <p:nvPicPr>
          <p:cNvPr id="74757" name="Picture 5" descr="IMG_40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3650" y="1851025"/>
            <a:ext cx="4032250" cy="3025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350838" y="915988"/>
            <a:ext cx="839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19125" y="4024313"/>
            <a:ext cx="39116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+mj-lt"/>
              </a:rPr>
              <a:t>Контрольная рана находится </a:t>
            </a:r>
            <a:br>
              <a:rPr lang="ru-RU" b="1" dirty="0">
                <a:latin typeface="+mj-lt"/>
              </a:rPr>
            </a:br>
            <a:r>
              <a:rPr lang="ru-RU" b="1" dirty="0">
                <a:latin typeface="+mj-lt"/>
              </a:rPr>
              <a:t>на левой руке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17513" y="373063"/>
            <a:ext cx="574198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err="1"/>
              <a:t>Комбустиология</a:t>
            </a:r>
            <a:endParaRPr lang="ru-RU" b="1" dirty="0"/>
          </a:p>
        </p:txBody>
      </p:sp>
      <p:pic>
        <p:nvPicPr>
          <p:cNvPr id="76805" name="Picture 4" descr="IMG_4072"/>
          <p:cNvPicPr>
            <a:picLocks noChangeArrowheads="1"/>
          </p:cNvPicPr>
          <p:nvPr/>
        </p:nvPicPr>
        <p:blipFill>
          <a:blip r:embed="rId3" cstate="print">
            <a:lum bright="18000" contrast="18000"/>
          </a:blip>
          <a:srcRect l="9296" t="8562" r="12439" b="13171"/>
          <a:stretch>
            <a:fillRect/>
          </a:stretch>
        </p:blipFill>
        <p:spPr bwMode="auto">
          <a:xfrm>
            <a:off x="868363" y="1458913"/>
            <a:ext cx="3411537" cy="2559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6806" name="Picture 4" descr="IMG_4073"/>
          <p:cNvPicPr>
            <a:picLocks noChangeAspect="1" noChangeArrowheads="1"/>
          </p:cNvPicPr>
          <p:nvPr/>
        </p:nvPicPr>
        <p:blipFill>
          <a:blip r:embed="rId4" cstate="print">
            <a:lum bright="18000" contrast="18000"/>
          </a:blip>
          <a:srcRect l="8691" t="8603" r="15559" b="14833"/>
          <a:stretch>
            <a:fillRect/>
          </a:stretch>
        </p:blipFill>
        <p:spPr bwMode="auto">
          <a:xfrm>
            <a:off x="4902200" y="1458913"/>
            <a:ext cx="3373438" cy="2559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922682" y="4024313"/>
            <a:ext cx="33309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/>
              <a:t>Исследуемая рана находится в </a:t>
            </a:r>
          </a:p>
          <a:p>
            <a:pPr algn="ctr">
              <a:defRPr/>
            </a:pPr>
            <a:r>
              <a:rPr lang="ru-RU" b="1" dirty="0"/>
              <a:t>районе грудной клетки</a:t>
            </a:r>
            <a:endParaRPr lang="ru-RU" b="1" dirty="0"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77361" y="987425"/>
            <a:ext cx="5789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/>
              <a:t>3 СУТКИ: </a:t>
            </a:r>
            <a:r>
              <a:rPr lang="ru-RU" dirty="0"/>
              <a:t>Начало применения технологии </a:t>
            </a:r>
            <a:r>
              <a:rPr lang="ru-RU" dirty="0" err="1"/>
              <a:t>Plasmolifting</a:t>
            </a:r>
            <a:r>
              <a:rPr lang="en-US" baseline="30000" dirty="0"/>
              <a:t>TM </a:t>
            </a:r>
            <a:endParaRPr lang="ru-RU" baseline="30000" dirty="0"/>
          </a:p>
        </p:txBody>
      </p:sp>
    </p:spTree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350838" y="915988"/>
            <a:ext cx="839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417513" y="373063"/>
            <a:ext cx="574198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err="1"/>
              <a:t>Комбустиология</a:t>
            </a:r>
            <a:endParaRPr lang="ru-RU" b="1" dirty="0"/>
          </a:p>
        </p:txBody>
      </p:sp>
      <p:pic>
        <p:nvPicPr>
          <p:cNvPr id="78852" name="Picture 5" descr="P1020415"/>
          <p:cNvPicPr>
            <a:picLocks noChangeAspect="1" noChangeArrowheads="1"/>
          </p:cNvPicPr>
          <p:nvPr/>
        </p:nvPicPr>
        <p:blipFill>
          <a:blip r:embed="rId3" cstate="print">
            <a:lum bright="18000" contrast="12000"/>
          </a:blip>
          <a:srcRect l="2493" t="2370" r="5762" b="7439"/>
          <a:stretch>
            <a:fillRect/>
          </a:stretch>
        </p:blipFill>
        <p:spPr bwMode="auto">
          <a:xfrm>
            <a:off x="4902200" y="1466850"/>
            <a:ext cx="3409950" cy="2557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619125" y="4024313"/>
            <a:ext cx="39116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+mj-lt"/>
              </a:rPr>
              <a:t>В контрольной ране продолжаются процессы заживления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875485" y="4024313"/>
            <a:ext cx="3463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/>
              <a:t>Исследуемая рана практически</a:t>
            </a:r>
            <a:br>
              <a:rPr lang="ru-RU" b="1" dirty="0"/>
            </a:br>
            <a:r>
              <a:rPr lang="ru-RU" b="1" dirty="0" err="1"/>
              <a:t>эпителизировалась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014799" y="987425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latin typeface="+mn-lt"/>
              </a:rPr>
              <a:t>10</a:t>
            </a:r>
            <a:r>
              <a:rPr lang="ru-RU" b="1" dirty="0">
                <a:latin typeface="+mn-lt"/>
              </a:rPr>
              <a:t> СУТКИ</a:t>
            </a:r>
            <a:endParaRPr lang="ru-RU" dirty="0">
              <a:latin typeface="+mn-lt"/>
            </a:endParaRPr>
          </a:p>
        </p:txBody>
      </p:sp>
      <p:pic>
        <p:nvPicPr>
          <p:cNvPr id="78856" name="Picture 6" descr="P1020414"/>
          <p:cNvPicPr>
            <a:picLocks noChangeArrowheads="1"/>
          </p:cNvPicPr>
          <p:nvPr/>
        </p:nvPicPr>
        <p:blipFill>
          <a:blip r:embed="rId4" cstate="print">
            <a:lum bright="18000" contrast="18000"/>
          </a:blip>
          <a:srcRect l="18024" t="16243" b="6285"/>
          <a:stretch>
            <a:fillRect/>
          </a:stretch>
        </p:blipFill>
        <p:spPr bwMode="auto">
          <a:xfrm>
            <a:off x="868363" y="1466850"/>
            <a:ext cx="3411537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350838" y="915988"/>
            <a:ext cx="839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417513" y="373063"/>
            <a:ext cx="574198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err="1"/>
              <a:t>Комбустиология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014797" y="987425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latin typeface="+mn-lt"/>
              </a:rPr>
              <a:t>17 СУТКИ</a:t>
            </a:r>
            <a:endParaRPr lang="ru-RU" dirty="0">
              <a:latin typeface="+mn-lt"/>
            </a:endParaRPr>
          </a:p>
        </p:txBody>
      </p:sp>
      <p:pic>
        <p:nvPicPr>
          <p:cNvPr id="80901" name="Picture 5" descr="P1020462"/>
          <p:cNvPicPr>
            <a:picLocks noChangeAspect="1" noChangeArrowheads="1"/>
          </p:cNvPicPr>
          <p:nvPr/>
        </p:nvPicPr>
        <p:blipFill>
          <a:blip r:embed="rId3" cstate="print"/>
          <a:srcRect l="12473" t="14832" r="5482" b="6664"/>
          <a:stretch>
            <a:fillRect/>
          </a:stretch>
        </p:blipFill>
        <p:spPr bwMode="auto">
          <a:xfrm>
            <a:off x="868363" y="1466850"/>
            <a:ext cx="3411537" cy="2535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0902" name="Picture 4" descr="P1020450"/>
          <p:cNvPicPr>
            <a:picLocks noChangeAspect="1" noChangeArrowheads="1"/>
          </p:cNvPicPr>
          <p:nvPr/>
        </p:nvPicPr>
        <p:blipFill>
          <a:blip r:embed="rId4" cstate="print"/>
          <a:srcRect l="1926" t="3230" r="1926" b="1453"/>
          <a:stretch>
            <a:fillRect/>
          </a:stretch>
        </p:blipFill>
        <p:spPr bwMode="auto">
          <a:xfrm>
            <a:off x="4902200" y="1466850"/>
            <a:ext cx="3409950" cy="2535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350838" y="915988"/>
            <a:ext cx="839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417513" y="373063"/>
            <a:ext cx="574198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err="1"/>
              <a:t>Комбустиология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014797" y="987425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latin typeface="+mn-lt"/>
              </a:rPr>
              <a:t>24 СУТКИ</a:t>
            </a:r>
            <a:endParaRPr lang="ru-RU" dirty="0">
              <a:latin typeface="+mn-lt"/>
            </a:endParaRPr>
          </a:p>
        </p:txBody>
      </p:sp>
      <p:pic>
        <p:nvPicPr>
          <p:cNvPr id="82949" name="Picture 4" descr="P1020522"/>
          <p:cNvPicPr>
            <a:picLocks noChangeAspect="1" noChangeArrowheads="1"/>
          </p:cNvPicPr>
          <p:nvPr/>
        </p:nvPicPr>
        <p:blipFill>
          <a:blip r:embed="rId3" cstate="print"/>
          <a:srcRect l="3020" t="4808" r="1984" b="4808"/>
          <a:stretch>
            <a:fillRect/>
          </a:stretch>
        </p:blipFill>
        <p:spPr bwMode="auto">
          <a:xfrm>
            <a:off x="4902200" y="1466850"/>
            <a:ext cx="3409950" cy="2535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2950" name="Picture 5" descr="P1020529"/>
          <p:cNvPicPr>
            <a:picLocks noChangeAspect="1" noChangeArrowheads="1"/>
          </p:cNvPicPr>
          <p:nvPr/>
        </p:nvPicPr>
        <p:blipFill>
          <a:blip r:embed="rId4" cstate="print"/>
          <a:srcRect l="18677" t="18494" r="18677" b="18494"/>
          <a:stretch>
            <a:fillRect/>
          </a:stretch>
        </p:blipFill>
        <p:spPr bwMode="auto">
          <a:xfrm>
            <a:off x="868363" y="1466850"/>
            <a:ext cx="3411537" cy="2535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350838" y="915988"/>
            <a:ext cx="839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417513" y="373063"/>
            <a:ext cx="574198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err="1"/>
              <a:t>Комбустиология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014797" y="987425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latin typeface="+mn-lt"/>
                <a:cs typeface="Arial" charset="0"/>
              </a:rPr>
              <a:t>36 СУТКИ</a:t>
            </a:r>
            <a:endParaRPr lang="ru-RU" dirty="0">
              <a:latin typeface="+mn-lt"/>
              <a:cs typeface="Arial" charset="0"/>
            </a:endParaRPr>
          </a:p>
        </p:txBody>
      </p:sp>
      <p:pic>
        <p:nvPicPr>
          <p:cNvPr id="13317" name="Picture 4" descr="P1020522"/>
          <p:cNvPicPr>
            <a:picLocks noChangeAspect="1" noChangeArrowheads="1"/>
          </p:cNvPicPr>
          <p:nvPr/>
        </p:nvPicPr>
        <p:blipFill>
          <a:blip r:embed="rId3" cstate="print"/>
          <a:srcRect l="3020" t="4808" r="1984" b="4808"/>
          <a:stretch>
            <a:fillRect/>
          </a:stretch>
        </p:blipFill>
        <p:spPr bwMode="auto">
          <a:xfrm>
            <a:off x="4902200" y="1466850"/>
            <a:ext cx="3409950" cy="2535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18" name="Picture 5" descr="P1020529"/>
          <p:cNvPicPr>
            <a:picLocks noChangeAspect="1" noChangeArrowheads="1"/>
          </p:cNvPicPr>
          <p:nvPr/>
        </p:nvPicPr>
        <p:blipFill>
          <a:blip r:embed="rId4" cstate="print"/>
          <a:srcRect l="18677" t="18494" r="18677" b="18494"/>
          <a:stretch>
            <a:fillRect/>
          </a:stretch>
        </p:blipFill>
        <p:spPr bwMode="auto">
          <a:xfrm>
            <a:off x="868363" y="1466850"/>
            <a:ext cx="3411537" cy="2535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19" name="Picture 4" descr="IMG_4259"/>
          <p:cNvPicPr>
            <a:picLocks noChangeAspect="1" noChangeArrowheads="1"/>
          </p:cNvPicPr>
          <p:nvPr/>
        </p:nvPicPr>
        <p:blipFill>
          <a:blip r:embed="rId5" cstate="print"/>
          <a:srcRect l="22916" t="27338" r="34212" b="30165"/>
          <a:stretch>
            <a:fillRect/>
          </a:stretch>
        </p:blipFill>
        <p:spPr bwMode="auto">
          <a:xfrm>
            <a:off x="4902200" y="1466850"/>
            <a:ext cx="3409950" cy="2535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320" name="Picture 5" descr="IMG_4262"/>
          <p:cNvPicPr>
            <a:picLocks noChangeArrowheads="1"/>
          </p:cNvPicPr>
          <p:nvPr/>
        </p:nvPicPr>
        <p:blipFill>
          <a:blip r:embed="rId6" cstate="print"/>
          <a:srcRect l="1175" t="28789" r="1779" b="17404"/>
          <a:stretch>
            <a:fillRect/>
          </a:stretch>
        </p:blipFill>
        <p:spPr bwMode="auto">
          <a:xfrm>
            <a:off x="868363" y="1466850"/>
            <a:ext cx="3411537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19125" y="4024313"/>
            <a:ext cx="39116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+mj-lt"/>
                <a:cs typeface="Arial" charset="0"/>
              </a:rPr>
              <a:t>Контрольная рана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569776" y="4024313"/>
            <a:ext cx="2036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latin typeface="+mn-lt"/>
                <a:cs typeface="Arial" charset="0"/>
              </a:rPr>
              <a:t>Исследуемая рана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1950" y="4437622"/>
            <a:ext cx="84201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cs typeface="Arial" charset="0"/>
              </a:rPr>
              <a:t>Пациент выписывается из стационара. Все раны полностью </a:t>
            </a:r>
            <a:r>
              <a:rPr lang="ru-RU" dirty="0" err="1">
                <a:cs typeface="Arial" charset="0"/>
              </a:rPr>
              <a:t>эпителизировались</a:t>
            </a:r>
            <a:r>
              <a:rPr lang="ru-RU" dirty="0">
                <a:cs typeface="Arial" charset="0"/>
              </a:rPr>
              <a:t>.</a:t>
            </a:r>
          </a:p>
        </p:txBody>
      </p:sp>
    </p:spTree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350838" y="915988"/>
            <a:ext cx="839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417513" y="373063"/>
            <a:ext cx="574198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Травматология и ортопедия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63638"/>
            <a:ext cx="3774317" cy="26642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450" y="1563638"/>
            <a:ext cx="3774318" cy="266429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11560" y="4373691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После 5 процедур введения </a:t>
            </a:r>
            <a:r>
              <a:rPr lang="ru-RU" dirty="0" err="1"/>
              <a:t>аутологичной</a:t>
            </a:r>
            <a:r>
              <a:rPr lang="ru-RU" dirty="0"/>
              <a:t> плазмы с интервалом в 7 дней. Контроль – через 3 месяца.</a:t>
            </a:r>
          </a:p>
        </p:txBody>
      </p:sp>
    </p:spTree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8313" y="268288"/>
            <a:ext cx="8229600" cy="85725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ru-RU" sz="1800" b="1" dirty="0">
                <a:latin typeface="+mn-lt"/>
              </a:rPr>
              <a:t>Язвенное поражение</a:t>
            </a:r>
          </a:p>
        </p:txBody>
      </p:sp>
      <p:pic>
        <p:nvPicPr>
          <p:cNvPr id="14341" name="Рисунок 1" descr="Слайд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225" y="1736725"/>
            <a:ext cx="3609975" cy="2706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42" name="Рисунок 4" descr="Слайд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2950" y="1675358"/>
            <a:ext cx="3690938" cy="276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350838" y="915988"/>
            <a:ext cx="839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98119" y="4497169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После 3 аппликаций </a:t>
            </a:r>
            <a:r>
              <a:rPr lang="ru-RU" dirty="0" err="1"/>
              <a:t>аутологичной</a:t>
            </a:r>
            <a:r>
              <a:rPr lang="ru-RU" dirty="0"/>
              <a:t> плазмы, проводимых 1 раз в 7 дней. 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88024" y="3973001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Схема сигнальных путей, задействованных в активации тромбоцитов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650" y="3507854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Надпись, фигурирующая в одном из древнейших изображений </a:t>
            </a:r>
            <a:r>
              <a:rPr lang="ru-RU" sz="1600" dirty="0" err="1"/>
              <a:t>Уробороса</a:t>
            </a:r>
            <a:r>
              <a:rPr lang="ru-RU" sz="1600" dirty="0"/>
              <a:t>: «Все есть одно, все появляется из одного и к одному стремится; и если в одном не содержится всего, то все становится ничем»</a:t>
            </a:r>
          </a:p>
        </p:txBody>
      </p:sp>
      <p:pic>
        <p:nvPicPr>
          <p:cNvPr id="6" name="Рисунок 5" descr="Уробос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3989" y="483519"/>
            <a:ext cx="3355923" cy="2890234"/>
          </a:xfrm>
          <a:prstGeom prst="rect">
            <a:avLst/>
          </a:prstGeom>
        </p:spPr>
      </p:pic>
      <p:pic>
        <p:nvPicPr>
          <p:cNvPr id="7" name="Рисунок 6" descr="Схема активации тромбоцито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0138" y="339502"/>
            <a:ext cx="4108326" cy="353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33591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7513" y="373063"/>
            <a:ext cx="574198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atin typeface="Arial" charset="0"/>
                <a:cs typeface="Arial" charset="0"/>
              </a:rPr>
              <a:t>Диабетическая стопа 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0838" y="915988"/>
            <a:ext cx="839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4" name="Рисунок 1" descr="Слайд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736725"/>
            <a:ext cx="3168650" cy="2376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5" name="Рисунок 4" descr="Слайд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3413" y="1746250"/>
            <a:ext cx="1822450" cy="2430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611188" y="4587875"/>
            <a:ext cx="238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 </a:t>
            </a: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549775" y="4264709"/>
            <a:ext cx="44995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После 3 аппликаций </a:t>
            </a:r>
            <a:r>
              <a:rPr lang="ru-RU" dirty="0" err="1"/>
              <a:t>аутологичной</a:t>
            </a:r>
            <a:r>
              <a:rPr lang="ru-RU" dirty="0"/>
              <a:t> плазмы, </a:t>
            </a:r>
          </a:p>
          <a:p>
            <a:pPr algn="ctr"/>
            <a:r>
              <a:rPr lang="ru-RU" dirty="0"/>
              <a:t>проводимых 1 раз в 7 дней. </a:t>
            </a:r>
          </a:p>
        </p:txBody>
      </p:sp>
    </p:spTree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7513" y="373063"/>
            <a:ext cx="574198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atin typeface="Arial" charset="0"/>
                <a:cs typeface="Arial" charset="0"/>
              </a:rPr>
              <a:t>Трофическая язва 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50838" y="915988"/>
            <a:ext cx="839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 descr="IMG_35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987574"/>
            <a:ext cx="5688632" cy="411776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7513" y="373063"/>
            <a:ext cx="574198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atin typeface="Arial" charset="0"/>
                <a:cs typeface="Arial" charset="0"/>
              </a:rPr>
              <a:t>Язвенное поражение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0838" y="915988"/>
            <a:ext cx="839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8" name="Рисунок 1" descr="Слайд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708150"/>
            <a:ext cx="3168650" cy="244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89" name="Рисунок 4" descr="Слайд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1708150"/>
            <a:ext cx="3781425" cy="2376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427984" y="4299942"/>
            <a:ext cx="44995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После 4 аппликаций </a:t>
            </a:r>
            <a:r>
              <a:rPr lang="ru-RU" dirty="0" err="1"/>
              <a:t>аутологичной</a:t>
            </a:r>
            <a:r>
              <a:rPr lang="ru-RU" dirty="0"/>
              <a:t> плазмы, </a:t>
            </a:r>
          </a:p>
          <a:p>
            <a:pPr algn="ctr"/>
            <a:r>
              <a:rPr lang="ru-RU" dirty="0"/>
              <a:t>проводимых 1 раз в 7 дней. </a:t>
            </a:r>
          </a:p>
        </p:txBody>
      </p:sp>
    </p:spTree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44016" y="1851670"/>
            <a:ext cx="8892480" cy="973929"/>
          </a:xfrm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ru-RU" dirty="0"/>
              <a:t>Руководство пользователя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_MG_8934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157" y="4899"/>
            <a:ext cx="9142699" cy="5143500"/>
          </a:xfrm>
          <a:prstGeom prst="rect">
            <a:avLst/>
          </a:prstGeom>
          <a:ln w="3175">
            <a:solidFill>
              <a:schemeClr val="tx1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72486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_MG_8957.jpg"/>
          <p:cNvPicPr/>
          <p:nvPr/>
        </p:nvPicPr>
        <p:blipFill>
          <a:blip r:embed="rId3" cstate="print">
            <a:extLst/>
          </a:blip>
          <a:srcRect l="4157"/>
          <a:stretch>
            <a:fillRect/>
          </a:stretch>
        </p:blipFill>
        <p:spPr>
          <a:xfrm>
            <a:off x="-6338" y="1608"/>
            <a:ext cx="9145791" cy="5145183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109481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988485"/>
            <a:ext cx="9144000" cy="116653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3" name="Shape 4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784225">
              <a:defRPr sz="10260"/>
            </a:lvl1pPr>
          </a:lstStyle>
          <a:p>
            <a:pPr lvl="0">
              <a:defRPr sz="1800"/>
            </a:pPr>
            <a:r>
              <a:rPr lang="ru-RU" sz="4400" dirty="0">
                <a:solidFill>
                  <a:prstClr val="black"/>
                </a:solidFill>
              </a:rPr>
              <a:t>Сбор анамнеза </a:t>
            </a:r>
            <a:br>
              <a:rPr lang="ru-RU" sz="4400" dirty="0">
                <a:solidFill>
                  <a:prstClr val="black"/>
                </a:solidFill>
              </a:rPr>
            </a:br>
            <a:r>
              <a:rPr lang="ru-RU" sz="4400" dirty="0">
                <a:solidFill>
                  <a:prstClr val="black"/>
                </a:solidFill>
              </a:rPr>
              <a:t>и составление плана процедуры</a:t>
            </a:r>
          </a:p>
        </p:txBody>
      </p:sp>
    </p:spTree>
    <p:extLst>
      <p:ext uri="{BB962C8B-B14F-4D97-AF65-F5344CB8AC3E}">
        <p14:creationId xmlns:p14="http://schemas.microsoft.com/office/powerpoint/2010/main" val="166196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7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_MG_9125.jpg"/>
          <p:cNvPicPr/>
          <p:nvPr/>
        </p:nvPicPr>
        <p:blipFill>
          <a:blip r:embed="rId3" cstate="print">
            <a:extLst/>
          </a:blip>
          <a:srcRect l="285" r="30026" b="29009"/>
          <a:stretch>
            <a:fillRect/>
          </a:stretch>
        </p:blipFill>
        <p:spPr>
          <a:xfrm>
            <a:off x="971601" y="879066"/>
            <a:ext cx="3096343" cy="4002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78" name="_MG_9115.jpg"/>
          <p:cNvPicPr/>
          <p:nvPr/>
        </p:nvPicPr>
        <p:blipFill>
          <a:blip r:embed="rId4" cstate="print">
            <a:extLst/>
          </a:blip>
          <a:srcRect l="16867" t="5654" r="20494" b="47395"/>
          <a:stretch>
            <a:fillRect/>
          </a:stretch>
        </p:blipFill>
        <p:spPr>
          <a:xfrm>
            <a:off x="4355976" y="879067"/>
            <a:ext cx="3897194" cy="4002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9231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8"/>
          <p:cNvGrpSpPr/>
          <p:nvPr/>
        </p:nvGrpSpPr>
        <p:grpSpPr>
          <a:xfrm>
            <a:off x="-23340" y="-21864"/>
            <a:ext cx="9190680" cy="5187170"/>
            <a:chOff x="0" y="0"/>
            <a:chExt cx="21444920" cy="13448217"/>
          </a:xfrm>
        </p:grpSpPr>
        <p:pic>
          <p:nvPicPr>
            <p:cNvPr id="482" name="_MG_9115.jpg"/>
            <p:cNvPicPr/>
            <p:nvPr/>
          </p:nvPicPr>
          <p:blipFill>
            <a:blip r:embed="rId2" cstate="print">
              <a:extLst/>
            </a:blip>
            <a:srcRect t="5956" r="5071" b="54351"/>
            <a:stretch>
              <a:fillRect/>
            </a:stretch>
          </p:blipFill>
          <p:spPr>
            <a:xfrm>
              <a:off x="0" y="0"/>
              <a:ext cx="21444921" cy="13448218"/>
            </a:xfrm>
            <a:prstGeom prst="rect">
              <a:avLst/>
            </a:prstGeom>
            <a:ln w="3175" cap="flat">
              <a:solidFill>
                <a:srgbClr val="000000"/>
              </a:solidFill>
              <a:miter lim="400000"/>
            </a:ln>
            <a:effectLst/>
          </p:spPr>
        </p:pic>
        <p:grpSp>
          <p:nvGrpSpPr>
            <p:cNvPr id="3" name="Group 487"/>
            <p:cNvGrpSpPr/>
            <p:nvPr/>
          </p:nvGrpSpPr>
          <p:grpSpPr>
            <a:xfrm>
              <a:off x="9250829" y="4874463"/>
              <a:ext cx="2881856" cy="5814882"/>
              <a:chOff x="0" y="0"/>
              <a:chExt cx="2881855" cy="5814880"/>
            </a:xfrm>
          </p:grpSpPr>
          <p:sp>
            <p:nvSpPr>
              <p:cNvPr id="483" name="Shape 483"/>
              <p:cNvSpPr/>
              <p:nvPr/>
            </p:nvSpPr>
            <p:spPr>
              <a:xfrm rot="10800000">
                <a:off x="1041281" y="0"/>
                <a:ext cx="1391940" cy="415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79" extrusionOk="0">
                    <a:moveTo>
                      <a:pt x="0" y="18717"/>
                    </a:moveTo>
                    <a:cubicBezTo>
                      <a:pt x="3633" y="21600"/>
                      <a:pt x="7427" y="21600"/>
                      <a:pt x="11059" y="18717"/>
                    </a:cubicBezTo>
                    <a:cubicBezTo>
                      <a:pt x="15018" y="15575"/>
                      <a:pt x="18652" y="9121"/>
                      <a:pt x="21600" y="0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/>
                </a:pPr>
                <a:endParaRPr/>
              </a:p>
            </p:txBody>
          </p:sp>
          <p:sp>
            <p:nvSpPr>
              <p:cNvPr id="484" name="Shape 484"/>
              <p:cNvSpPr/>
              <p:nvPr/>
            </p:nvSpPr>
            <p:spPr>
              <a:xfrm>
                <a:off x="0" y="1655151"/>
                <a:ext cx="2015556" cy="1393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4" h="20585" extrusionOk="0">
                    <a:moveTo>
                      <a:pt x="19265" y="7062"/>
                    </a:moveTo>
                    <a:cubicBezTo>
                      <a:pt x="21116" y="9088"/>
                      <a:pt x="18738" y="12361"/>
                      <a:pt x="16198" y="14910"/>
                    </a:cubicBezTo>
                    <a:cubicBezTo>
                      <a:pt x="14769" y="16343"/>
                      <a:pt x="13847" y="18735"/>
                      <a:pt x="12295" y="19869"/>
                    </a:cubicBezTo>
                    <a:cubicBezTo>
                      <a:pt x="10165" y="21424"/>
                      <a:pt x="7664" y="20305"/>
                      <a:pt x="5894" y="17852"/>
                    </a:cubicBezTo>
                    <a:cubicBezTo>
                      <a:pt x="3776" y="14917"/>
                      <a:pt x="2937" y="10607"/>
                      <a:pt x="1310" y="7062"/>
                    </a:cubicBezTo>
                    <a:cubicBezTo>
                      <a:pt x="434" y="5154"/>
                      <a:pt x="-484" y="3007"/>
                      <a:pt x="292" y="1259"/>
                    </a:cubicBezTo>
                    <a:cubicBezTo>
                      <a:pt x="913" y="-138"/>
                      <a:pt x="2157" y="-176"/>
                      <a:pt x="3325" y="209"/>
                    </a:cubicBezTo>
                    <a:cubicBezTo>
                      <a:pt x="5166" y="817"/>
                      <a:pt x="6782" y="2120"/>
                      <a:pt x="8388" y="3626"/>
                    </a:cubicBezTo>
                    <a:cubicBezTo>
                      <a:pt x="9594" y="4758"/>
                      <a:pt x="10776" y="5973"/>
                      <a:pt x="12103" y="6755"/>
                    </a:cubicBezTo>
                    <a:cubicBezTo>
                      <a:pt x="13449" y="7549"/>
                      <a:pt x="14971" y="7907"/>
                      <a:pt x="16387" y="7321"/>
                    </a:cubicBezTo>
                    <a:cubicBezTo>
                      <a:pt x="17381" y="6910"/>
                      <a:pt x="18432" y="6150"/>
                      <a:pt x="19265" y="7062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/>
                </a:pPr>
                <a:endParaRPr/>
              </a:p>
            </p:txBody>
          </p:sp>
          <p:sp>
            <p:nvSpPr>
              <p:cNvPr id="485" name="Shape 485"/>
              <p:cNvSpPr/>
              <p:nvPr/>
            </p:nvSpPr>
            <p:spPr>
              <a:xfrm>
                <a:off x="1380008" y="3079419"/>
                <a:ext cx="1371718" cy="1330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80" h="18126" extrusionOk="0">
                    <a:moveTo>
                      <a:pt x="14830" y="140"/>
                    </a:moveTo>
                    <a:cubicBezTo>
                      <a:pt x="18911" y="1515"/>
                      <a:pt x="14649" y="7240"/>
                      <a:pt x="10381" y="11581"/>
                    </a:cubicBezTo>
                    <a:cubicBezTo>
                      <a:pt x="6825" y="15198"/>
                      <a:pt x="3251" y="20685"/>
                      <a:pt x="771" y="16783"/>
                    </a:cubicBezTo>
                    <a:cubicBezTo>
                      <a:pt x="-2689" y="11339"/>
                      <a:pt x="6443" y="10736"/>
                      <a:pt x="9334" y="6859"/>
                    </a:cubicBezTo>
                    <a:cubicBezTo>
                      <a:pt x="11274" y="4256"/>
                      <a:pt x="11700" y="-915"/>
                      <a:pt x="14830" y="140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/>
                </a:pPr>
                <a:endParaRPr/>
              </a:p>
            </p:txBody>
          </p:sp>
          <p:sp>
            <p:nvSpPr>
              <p:cNvPr id="486" name="Shape 486"/>
              <p:cNvSpPr/>
              <p:nvPr/>
            </p:nvSpPr>
            <p:spPr>
              <a:xfrm>
                <a:off x="822761" y="4466937"/>
                <a:ext cx="2059095" cy="134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88" h="19336" extrusionOk="0">
                    <a:moveTo>
                      <a:pt x="15420" y="570"/>
                    </a:moveTo>
                    <a:cubicBezTo>
                      <a:pt x="16476" y="1238"/>
                      <a:pt x="17303" y="2523"/>
                      <a:pt x="18154" y="3612"/>
                    </a:cubicBezTo>
                    <a:cubicBezTo>
                      <a:pt x="18633" y="4224"/>
                      <a:pt x="19146" y="4854"/>
                      <a:pt x="19248" y="5806"/>
                    </a:cubicBezTo>
                    <a:cubicBezTo>
                      <a:pt x="19807" y="11016"/>
                      <a:pt x="14284" y="8383"/>
                      <a:pt x="13504" y="11721"/>
                    </a:cubicBezTo>
                    <a:cubicBezTo>
                      <a:pt x="13060" y="13620"/>
                      <a:pt x="14298" y="15551"/>
                      <a:pt x="13874" y="17455"/>
                    </a:cubicBezTo>
                    <a:cubicBezTo>
                      <a:pt x="13117" y="20866"/>
                      <a:pt x="10193" y="18916"/>
                      <a:pt x="7633" y="17235"/>
                    </a:cubicBezTo>
                    <a:cubicBezTo>
                      <a:pt x="7249" y="16983"/>
                      <a:pt x="6849" y="16789"/>
                      <a:pt x="6454" y="16574"/>
                    </a:cubicBezTo>
                    <a:cubicBezTo>
                      <a:pt x="5905" y="16273"/>
                      <a:pt x="5366" y="15928"/>
                      <a:pt x="4807" y="15676"/>
                    </a:cubicBezTo>
                    <a:cubicBezTo>
                      <a:pt x="3301" y="14997"/>
                      <a:pt x="1559" y="14853"/>
                      <a:pt x="633" y="12890"/>
                    </a:cubicBezTo>
                    <a:cubicBezTo>
                      <a:pt x="-1793" y="7744"/>
                      <a:pt x="3136" y="2839"/>
                      <a:pt x="8942" y="1152"/>
                    </a:cubicBezTo>
                    <a:cubicBezTo>
                      <a:pt x="11120" y="519"/>
                      <a:pt x="13360" y="-734"/>
                      <a:pt x="15420" y="570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607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2247715"/>
            <a:ext cx="9176709" cy="864096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0" name="Shape 490"/>
          <p:cNvSpPr>
            <a:spLocks noGrp="1"/>
          </p:cNvSpPr>
          <p:nvPr>
            <p:ph type="title"/>
          </p:nvPr>
        </p:nvSpPr>
        <p:spPr>
          <a:xfrm>
            <a:off x="666750" y="1910283"/>
            <a:ext cx="7810500" cy="156876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lang="ru-RU" sz="4300" dirty="0">
                <a:solidFill>
                  <a:prstClr val="black"/>
                </a:solidFill>
                <a:latin typeface="+mj-lt"/>
              </a:rPr>
              <a:t>Забор крови</a:t>
            </a:r>
          </a:p>
        </p:txBody>
      </p:sp>
    </p:spTree>
    <p:extLst>
      <p:ext uri="{BB962C8B-B14F-4D97-AF65-F5344CB8AC3E}">
        <p14:creationId xmlns:p14="http://schemas.microsoft.com/office/powerpoint/2010/main" val="39920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9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843559"/>
            <a:ext cx="7749320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	Результаты попыток выделить какие-либо звенья клеточных и других реакций спорны и не имеют подтверждения на практическом уровне. </a:t>
            </a:r>
          </a:p>
          <a:p>
            <a:pPr algn="ctr"/>
            <a:r>
              <a:rPr lang="ru-RU" dirty="0"/>
              <a:t>Весь спектр благоприятных и имеющих клиническую значимость свойств плазмы сохраняется при применении любых ее препаратов, полученных с помощью самых различных систем.</a:t>
            </a:r>
          </a:p>
          <a:p>
            <a:pPr algn="ctr"/>
            <a:r>
              <a:rPr lang="ru-RU" dirty="0"/>
              <a:t>PRF</a:t>
            </a:r>
            <a:r>
              <a:rPr lang="en-US" dirty="0"/>
              <a:t>[12]</a:t>
            </a:r>
            <a:endParaRPr lang="ru-RU" dirty="0"/>
          </a:p>
          <a:p>
            <a:pPr algn="ctr">
              <a:lnSpc>
                <a:spcPct val="150000"/>
              </a:lnSpc>
            </a:pPr>
            <a:r>
              <a:rPr lang="ru-RU" dirty="0"/>
              <a:t> PRGF </a:t>
            </a:r>
            <a:r>
              <a:rPr lang="en-US" dirty="0"/>
              <a:t>[13-14]</a:t>
            </a:r>
            <a:endParaRPr lang="ru-RU" dirty="0"/>
          </a:p>
          <a:p>
            <a:pPr algn="ctr">
              <a:lnSpc>
                <a:spcPct val="150000"/>
              </a:lnSpc>
            </a:pPr>
            <a:r>
              <a:rPr lang="ru-RU" dirty="0"/>
              <a:t> A-PRF</a:t>
            </a:r>
            <a:r>
              <a:rPr lang="en-US" dirty="0"/>
              <a:t> [15]</a:t>
            </a:r>
            <a:endParaRPr lang="ru-RU" dirty="0"/>
          </a:p>
          <a:p>
            <a:pPr algn="ctr">
              <a:lnSpc>
                <a:spcPct val="150000"/>
              </a:lnSpc>
            </a:pPr>
            <a:r>
              <a:rPr lang="ru-RU" dirty="0"/>
              <a:t> </a:t>
            </a:r>
            <a:r>
              <a:rPr lang="en-US" dirty="0"/>
              <a:t>L-PRF[16] </a:t>
            </a:r>
            <a:endParaRPr lang="ru-RU" dirty="0"/>
          </a:p>
          <a:p>
            <a:pPr algn="ctr">
              <a:lnSpc>
                <a:spcPct val="150000"/>
              </a:lnSpc>
            </a:pPr>
            <a:r>
              <a:rPr lang="en-US" dirty="0"/>
              <a:t>L-PRP [17]</a:t>
            </a:r>
            <a:endParaRPr lang="ru-RU" dirty="0"/>
          </a:p>
          <a:p>
            <a:pPr algn="ctr">
              <a:lnSpc>
                <a:spcPct val="150000"/>
              </a:lnSpc>
            </a:pPr>
            <a:r>
              <a:rPr lang="en-US" dirty="0"/>
              <a:t>PRP[18].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6140966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_MG_8951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7811" y="0"/>
            <a:ext cx="9143294" cy="5143500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393699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>
            <a:spLocks noGrp="1"/>
          </p:cNvSpPr>
          <p:nvPr>
            <p:ph type="body" idx="1"/>
          </p:nvPr>
        </p:nvSpPr>
        <p:spPr>
          <a:xfrm>
            <a:off x="755577" y="1470028"/>
            <a:ext cx="7848871" cy="342471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73710" indent="-342900">
              <a:buSzPct val="171000"/>
              <a:buFont typeface="Arial" pitchFamily="34" charset="0"/>
              <a:buChar char="•"/>
              <a:defRPr sz="1800"/>
            </a:pPr>
            <a:r>
              <a:rPr lang="ru-RU" sz="2400" dirty="0">
                <a:solidFill>
                  <a:prstClr val="black"/>
                </a:solidFill>
              </a:rPr>
              <a:t>Игла- «бабочка» с держателем (опционально)</a:t>
            </a:r>
          </a:p>
          <a:p>
            <a:pPr marL="473710" indent="-342900">
              <a:buSzPct val="171000"/>
              <a:buFont typeface="Arial" pitchFamily="34" charset="0"/>
              <a:buChar char="•"/>
              <a:defRPr sz="1800"/>
            </a:pPr>
            <a:r>
              <a:rPr lang="ru-RU" sz="2400" dirty="0">
                <a:solidFill>
                  <a:prstClr val="black"/>
                </a:solidFill>
              </a:rPr>
              <a:t>Жгут</a:t>
            </a:r>
            <a:endParaRPr sz="2400" dirty="0">
              <a:solidFill>
                <a:prstClr val="black"/>
              </a:solidFill>
            </a:endParaRPr>
          </a:p>
          <a:p>
            <a:pPr marL="473710" indent="-342900">
              <a:buSzPct val="171000"/>
              <a:buFont typeface="Arial" pitchFamily="34" charset="0"/>
              <a:buChar char="•"/>
              <a:defRPr sz="1800"/>
            </a:pPr>
            <a:r>
              <a:rPr lang="ru-RU" sz="2400" dirty="0">
                <a:solidFill>
                  <a:prstClr val="black"/>
                </a:solidFill>
              </a:rPr>
              <a:t>Спиртовые салфетки</a:t>
            </a:r>
          </a:p>
          <a:p>
            <a:pPr marL="473710" indent="-342900">
              <a:buSzPct val="171000"/>
              <a:buFont typeface="Arial" pitchFamily="34" charset="0"/>
              <a:buChar char="•"/>
              <a:defRPr sz="1800"/>
            </a:pPr>
            <a:r>
              <a:rPr lang="ru-RU" sz="2400" dirty="0">
                <a:solidFill>
                  <a:prstClr val="black"/>
                </a:solidFill>
              </a:rPr>
              <a:t>Специализированные пробирки </a:t>
            </a:r>
            <a:r>
              <a:rPr lang="en-US" sz="2400" dirty="0" err="1">
                <a:solidFill>
                  <a:prstClr val="black"/>
                </a:solidFill>
              </a:rPr>
              <a:t>Plasmolifting</a:t>
            </a:r>
            <a:r>
              <a:rPr lang="en-US" sz="2400" baseline="30000" dirty="0" err="1">
                <a:solidFill>
                  <a:prstClr val="black"/>
                </a:solidFill>
              </a:rPr>
              <a:t>TM</a:t>
            </a:r>
            <a:endParaRPr lang="en-US" sz="2400" baseline="30000" dirty="0">
              <a:solidFill>
                <a:prstClr val="black"/>
              </a:solidFill>
              <a:latin typeface="Etelka Light Pro" pitchFamily="50" charset="0"/>
            </a:endParaRPr>
          </a:p>
          <a:p>
            <a:pPr marL="473710" indent="-342900">
              <a:buSzPct val="171000"/>
              <a:buFont typeface="Arial" pitchFamily="34" charset="0"/>
              <a:buChar char="•"/>
              <a:defRPr sz="1800"/>
            </a:pPr>
            <a:r>
              <a:rPr lang="ru-RU" sz="2400" dirty="0" err="1"/>
              <a:t>Когезивный</a:t>
            </a:r>
            <a:r>
              <a:rPr lang="ru-RU" sz="2400" dirty="0"/>
              <a:t> бинт</a:t>
            </a:r>
            <a:endParaRPr sz="2400" dirty="0">
              <a:solidFill>
                <a:prstClr val="black"/>
              </a:solidFill>
              <a:latin typeface="Etelka Light Pro" pitchFamily="50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476318"/>
            <a:ext cx="9144000" cy="864096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Shape 490"/>
          <p:cNvSpPr txBox="1">
            <a:spLocks/>
          </p:cNvSpPr>
          <p:nvPr/>
        </p:nvSpPr>
        <p:spPr>
          <a:xfrm>
            <a:off x="467544" y="614139"/>
            <a:ext cx="7810500" cy="11799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/>
            </a:pPr>
            <a:r>
              <a:rPr lang="ru-RU" sz="3600" dirty="0">
                <a:solidFill>
                  <a:prstClr val="black"/>
                </a:solidFill>
                <a:latin typeface="+mn-lt"/>
              </a:rPr>
              <a:t>Расходные материалы</a:t>
            </a:r>
          </a:p>
        </p:txBody>
      </p:sp>
    </p:spTree>
    <p:extLst>
      <p:ext uri="{BB962C8B-B14F-4D97-AF65-F5344CB8AC3E}">
        <p14:creationId xmlns:p14="http://schemas.microsoft.com/office/powerpoint/2010/main" val="381710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_MG_9151.jpg"/>
          <p:cNvPicPr/>
          <p:nvPr/>
        </p:nvPicPr>
        <p:blipFill>
          <a:blip r:embed="rId3" cstate="print">
            <a:extLst/>
          </a:blip>
          <a:srcRect t="2845" b="2845"/>
          <a:stretch>
            <a:fillRect/>
          </a:stretch>
        </p:blipFill>
        <p:spPr>
          <a:xfrm>
            <a:off x="4694" y="6575"/>
            <a:ext cx="9145505" cy="5141410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271805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_MG_9150.jpg"/>
          <p:cNvPicPr/>
          <p:nvPr/>
        </p:nvPicPr>
        <p:blipFill>
          <a:blip r:embed="rId2" cstate="print">
            <a:extLst/>
          </a:blip>
          <a:srcRect t="3093" b="3093"/>
          <a:stretch>
            <a:fillRect/>
          </a:stretch>
        </p:blipFill>
        <p:spPr>
          <a:xfrm>
            <a:off x="-7259" y="3654"/>
            <a:ext cx="9142189" cy="5141094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3760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_MG_9146.jpg"/>
          <p:cNvPicPr/>
          <p:nvPr/>
        </p:nvPicPr>
        <p:blipFill>
          <a:blip r:embed="rId3" cstate="print">
            <a:extLst/>
          </a:blip>
          <a:srcRect b="6447"/>
          <a:stretch>
            <a:fillRect/>
          </a:stretch>
        </p:blipFill>
        <p:spPr>
          <a:xfrm>
            <a:off x="-9087" y="0"/>
            <a:ext cx="9162174" cy="5143500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427097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_MG_9156.jpg"/>
          <p:cNvPicPr/>
          <p:nvPr/>
        </p:nvPicPr>
        <p:blipFill>
          <a:blip r:embed="rId2" cstate="print">
            <a:extLst/>
          </a:blip>
          <a:srcRect l="26228" t="19816" b="10848"/>
          <a:stretch>
            <a:fillRect/>
          </a:stretch>
        </p:blipFill>
        <p:spPr>
          <a:xfrm>
            <a:off x="-6424" y="7940"/>
            <a:ext cx="9145962" cy="5142318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88483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2247715"/>
            <a:ext cx="9176709" cy="864096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0" name="Shape 490"/>
          <p:cNvSpPr>
            <a:spLocks noGrp="1"/>
          </p:cNvSpPr>
          <p:nvPr>
            <p:ph type="title"/>
          </p:nvPr>
        </p:nvSpPr>
        <p:spPr>
          <a:xfrm>
            <a:off x="638812" y="1910283"/>
            <a:ext cx="7838439" cy="156876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lang="ru-RU" sz="3600" dirty="0">
                <a:solidFill>
                  <a:prstClr val="black"/>
                </a:solidFill>
              </a:rPr>
              <a:t>Центрифугирование</a:t>
            </a:r>
            <a:br>
              <a:rPr lang="ru-RU" sz="3600" dirty="0">
                <a:solidFill>
                  <a:prstClr val="black"/>
                </a:solidFill>
              </a:rPr>
            </a:br>
            <a:r>
              <a:rPr lang="ru-RU" sz="3600" dirty="0">
                <a:solidFill>
                  <a:prstClr val="black"/>
                </a:solidFill>
                <a:latin typeface="Etelka Light Pro" pitchFamily="50" charset="0"/>
              </a:rPr>
              <a:t> </a:t>
            </a:r>
            <a:endParaRPr sz="3600" dirty="0">
              <a:solidFill>
                <a:prstClr val="black"/>
              </a:solidFill>
              <a:latin typeface="Etelka Light Pr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9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90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image23.jpeg"/>
          <p:cNvPicPr/>
          <p:nvPr/>
        </p:nvPicPr>
        <p:blipFill>
          <a:blip r:embed="rId3" cstate="print">
            <a:extLst/>
          </a:blip>
          <a:srcRect l="382" t="1096" r="382" b="7565"/>
          <a:stretch>
            <a:fillRect/>
          </a:stretch>
        </p:blipFill>
        <p:spPr>
          <a:xfrm>
            <a:off x="-6141" y="3674"/>
            <a:ext cx="9156306" cy="5153527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322311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image24.jpeg"/>
          <p:cNvPicPr/>
          <p:nvPr/>
        </p:nvPicPr>
        <p:blipFill>
          <a:blip r:embed="rId3" cstate="print">
            <a:extLst/>
          </a:blip>
          <a:srcRect t="10742" b="3989"/>
          <a:stretch>
            <a:fillRect/>
          </a:stretch>
        </p:blipFill>
        <p:spPr>
          <a:xfrm>
            <a:off x="1249" y="2227"/>
            <a:ext cx="9141617" cy="5142097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418508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image26.jpeg"/>
          <p:cNvPicPr/>
          <p:nvPr/>
        </p:nvPicPr>
        <p:blipFill>
          <a:blip r:embed="rId3" cstate="print">
            <a:extLst/>
          </a:blip>
          <a:srcRect b="14277"/>
          <a:stretch>
            <a:fillRect/>
          </a:stretch>
        </p:blipFill>
        <p:spPr>
          <a:xfrm>
            <a:off x="1726" y="2576"/>
            <a:ext cx="9140563" cy="5138319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402340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203598"/>
            <a:ext cx="84969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	</a:t>
            </a:r>
            <a:r>
              <a:rPr lang="ru-RU" b="1" dirty="0"/>
              <a:t> В чем заключается терапия </a:t>
            </a:r>
            <a:r>
              <a:rPr lang="ru-RU" b="1" dirty="0" err="1"/>
              <a:t>аутологичной</a:t>
            </a:r>
            <a:r>
              <a:rPr lang="ru-RU" b="1" dirty="0"/>
              <a:t> плазмой? </a:t>
            </a:r>
          </a:p>
          <a:p>
            <a:pPr algn="just"/>
            <a:r>
              <a:rPr lang="ru-RU" dirty="0"/>
              <a:t>Терапия </a:t>
            </a:r>
            <a:r>
              <a:rPr lang="ru-RU" dirty="0" err="1"/>
              <a:t>аутологичной</a:t>
            </a:r>
            <a:r>
              <a:rPr lang="ru-RU" dirty="0"/>
              <a:t> плазмой предполагает введение </a:t>
            </a:r>
            <a:r>
              <a:rPr lang="ru-RU" dirty="0" err="1"/>
              <a:t>нативной</a:t>
            </a:r>
            <a:r>
              <a:rPr lang="ru-RU" dirty="0"/>
              <a:t> </a:t>
            </a:r>
            <a:r>
              <a:rPr lang="ru-RU" dirty="0" err="1"/>
              <a:t>тромбоцитосодержащей</a:t>
            </a:r>
            <a:r>
              <a:rPr lang="ru-RU" dirty="0"/>
              <a:t> плазмы в ткани. Введение плазмы осуществляется, как правило, в инъекционной форме. Терапия проводится с целью достижения лечебного эффекта (инициация процессов регенерации, купирование спазма </a:t>
            </a:r>
            <a:r>
              <a:rPr lang="en-US" dirty="0"/>
              <a:t>[</a:t>
            </a:r>
            <a:r>
              <a:rPr lang="ru-RU" dirty="0"/>
              <a:t>5</a:t>
            </a:r>
            <a:r>
              <a:rPr lang="en-US" dirty="0"/>
              <a:t>]</a:t>
            </a:r>
            <a:r>
              <a:rPr lang="ru-RU" dirty="0"/>
              <a:t>, обеспечение болеутоляющего,  противовоспалительного и антибактериального действия, выполнение функции протеза и т.д.). </a:t>
            </a:r>
          </a:p>
          <a:p>
            <a:pPr algn="just"/>
            <a:r>
              <a:rPr lang="ru-RU" dirty="0"/>
              <a:t>	Кроме того, я считаю, что при введении плазмы мы стимулируем развитие естественных патофизиологических реакций, характерных для процесса образования синяка </a:t>
            </a:r>
            <a:r>
              <a:rPr lang="en-US" dirty="0"/>
              <a:t>[</a:t>
            </a:r>
            <a:r>
              <a:rPr lang="ru-RU" dirty="0"/>
              <a:t>6</a:t>
            </a:r>
            <a:r>
              <a:rPr lang="en-US" dirty="0"/>
              <a:t>]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6688691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image27.jpeg"/>
          <p:cNvPicPr/>
          <p:nvPr/>
        </p:nvPicPr>
        <p:blipFill>
          <a:blip r:embed="rId3" cstate="print">
            <a:extLst/>
          </a:blip>
          <a:srcRect t="14854"/>
          <a:stretch>
            <a:fillRect/>
          </a:stretch>
        </p:blipFill>
        <p:spPr>
          <a:xfrm>
            <a:off x="-3699" y="-7410"/>
            <a:ext cx="9151380" cy="5147605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12527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" y="2247715"/>
            <a:ext cx="9176709" cy="864096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0" name="Shape 490"/>
          <p:cNvSpPr>
            <a:spLocks noGrp="1"/>
          </p:cNvSpPr>
          <p:nvPr>
            <p:ph type="title"/>
          </p:nvPr>
        </p:nvSpPr>
        <p:spPr>
          <a:xfrm>
            <a:off x="666750" y="1910283"/>
            <a:ext cx="7810500" cy="156876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3600" dirty="0">
                <a:latin typeface="Etelka Light Pro" pitchFamily="50" charset="0"/>
              </a:rPr>
              <a:t>Введение </a:t>
            </a:r>
            <a:r>
              <a:rPr lang="ru-RU" sz="3600" dirty="0" err="1">
                <a:latin typeface="Etelka Light Pro" pitchFamily="50" charset="0"/>
              </a:rPr>
              <a:t>аутологичной</a:t>
            </a:r>
            <a:r>
              <a:rPr lang="ru-RU" sz="3600" dirty="0">
                <a:latin typeface="Etelka Light Pro" pitchFamily="50" charset="0"/>
              </a:rPr>
              <a:t> плазмы в ткани </a:t>
            </a:r>
          </a:p>
        </p:txBody>
      </p:sp>
    </p:spTree>
    <p:extLst>
      <p:ext uri="{BB962C8B-B14F-4D97-AF65-F5344CB8AC3E}">
        <p14:creationId xmlns:p14="http://schemas.microsoft.com/office/powerpoint/2010/main" val="309677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90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image32.jpeg"/>
          <p:cNvPicPr/>
          <p:nvPr/>
        </p:nvPicPr>
        <p:blipFill>
          <a:blip r:embed="rId3" cstate="print">
            <a:extLst/>
          </a:blip>
          <a:srcRect b="15641"/>
          <a:stretch>
            <a:fillRect/>
          </a:stretch>
        </p:blipFill>
        <p:spPr>
          <a:xfrm>
            <a:off x="-22078" y="2449"/>
            <a:ext cx="9188229" cy="5143514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207586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_MG_9338.jpg"/>
          <p:cNvPicPr/>
          <p:nvPr/>
        </p:nvPicPr>
        <p:blipFill>
          <a:blip r:embed="rId2" cstate="print">
            <a:extLst/>
          </a:blip>
          <a:srcRect b="6002"/>
          <a:stretch>
            <a:fillRect/>
          </a:stretch>
        </p:blipFill>
        <p:spPr>
          <a:xfrm>
            <a:off x="-2120" y="-8289"/>
            <a:ext cx="9148241" cy="5160077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34377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_MG_9325.jpg"/>
          <p:cNvPicPr/>
          <p:nvPr/>
        </p:nvPicPr>
        <p:blipFill>
          <a:blip r:embed="rId3" cstate="print">
            <a:extLst/>
          </a:blip>
          <a:srcRect b="6261"/>
          <a:stretch>
            <a:fillRect/>
          </a:stretch>
        </p:blipFill>
        <p:spPr>
          <a:xfrm>
            <a:off x="-24924" y="-7347"/>
            <a:ext cx="9170249" cy="5158265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124354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Справочные ссылки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40655" y="627534"/>
            <a:ext cx="837981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Справочные ссылки</a:t>
            </a:r>
          </a:p>
          <a:p>
            <a:endParaRPr lang="ru-RU" b="1" dirty="0"/>
          </a:p>
          <a:p>
            <a:pPr marL="342900" indent="-342900" algn="just">
              <a:buAutoNum type="arabicPeriod"/>
            </a:pPr>
            <a:r>
              <a:rPr lang="en-US" sz="1100" dirty="0"/>
              <a:t>https://ru.wikipedia.org/wiki/</a:t>
            </a:r>
            <a:r>
              <a:rPr lang="ru-RU" sz="1100" dirty="0"/>
              <a:t>Кровь</a:t>
            </a:r>
          </a:p>
          <a:p>
            <a:pPr marL="342900" indent="-342900" algn="just">
              <a:buAutoNum type="arabicPeriod"/>
            </a:pPr>
            <a:r>
              <a:rPr lang="en-US" sz="1100" dirty="0"/>
              <a:t>Http://www.ncbi.nlm.nih.gov/mesh/68010949</a:t>
            </a:r>
            <a:endParaRPr lang="ru-RU" sz="1100" dirty="0"/>
          </a:p>
          <a:p>
            <a:pPr marL="342900" indent="-342900" algn="just">
              <a:buAutoNum type="arabicPeriod"/>
            </a:pPr>
            <a:r>
              <a:rPr lang="en-US" sz="1100" dirty="0"/>
              <a:t>http://</a:t>
            </a:r>
            <a:r>
              <a:rPr lang="ru-RU" sz="1100" dirty="0" err="1"/>
              <a:t>бмэ.орг</a:t>
            </a:r>
            <a:r>
              <a:rPr lang="ru-RU" sz="1100" dirty="0"/>
              <a:t>/</a:t>
            </a:r>
            <a:r>
              <a:rPr lang="en-US" sz="1100" dirty="0" err="1"/>
              <a:t>index.php</a:t>
            </a:r>
            <a:r>
              <a:rPr lang="en-US" sz="1100" dirty="0"/>
              <a:t>/%D0%9A%D0%A0%D0%9E%D0%92%D0%AC</a:t>
            </a:r>
          </a:p>
          <a:p>
            <a:pPr marL="342900" indent="-342900" algn="just">
              <a:buAutoNum type="arabicPeriod"/>
            </a:pPr>
            <a:r>
              <a:rPr lang="en-US" sz="1100" u="sng" dirty="0"/>
              <a:t>http://www.ncbi.nlm.nih.gov/pubmed/25345340</a:t>
            </a:r>
          </a:p>
          <a:p>
            <a:pPr marL="342900" indent="-342900" algn="just">
              <a:buAutoNum type="arabicPeriod"/>
            </a:pPr>
            <a:r>
              <a:rPr lang="en-US" sz="1100" u="sng" dirty="0"/>
              <a:t>http://www.ncbi.nlm.nih.gov/pubmed/23442413</a:t>
            </a:r>
            <a:endParaRPr lang="en-US" sz="1100" dirty="0"/>
          </a:p>
          <a:p>
            <a:pPr marL="342900" indent="-342900" algn="just">
              <a:buAutoNum type="arabicPeriod"/>
            </a:pPr>
            <a:r>
              <a:rPr lang="fr-FR" sz="1100" u="sng" dirty="0"/>
              <a:t>http://journals.plos.org/plosone/article?id=10.1371/journal.pone.0107813</a:t>
            </a:r>
          </a:p>
          <a:p>
            <a:pPr marL="342900" indent="-342900" algn="just">
              <a:buAutoNum type="arabicPeriod"/>
            </a:pPr>
            <a:r>
              <a:rPr lang="it-IT" sz="1100" u="sng" dirty="0"/>
              <a:t>http://www.joponline.org/doi/abs/10.1902/jop.2007.060302</a:t>
            </a:r>
            <a:endParaRPr lang="en-US" sz="1100" dirty="0"/>
          </a:p>
          <a:p>
            <a:pPr marL="342900" indent="-342900" algn="just">
              <a:buAutoNum type="arabicPeriod"/>
            </a:pPr>
            <a:r>
              <a:rPr lang="it-IT" sz="1100" u="sng" dirty="0"/>
              <a:t>http://www.ncbi.nlm.nih.gov/pubmed/17397313?dopt=Abstract</a:t>
            </a:r>
          </a:p>
          <a:p>
            <a:pPr marL="342900" indent="-342900" algn="just">
              <a:buAutoNum type="arabicPeriod"/>
            </a:pPr>
            <a:r>
              <a:rPr lang="en-US" sz="1100" dirty="0"/>
              <a:t> </a:t>
            </a:r>
            <a:r>
              <a:rPr lang="en-US" sz="1100" u="sng" dirty="0"/>
              <a:t>http://www.ncbi.nlm.nih.gov/pmc/articles/PMC2042908/</a:t>
            </a:r>
          </a:p>
          <a:p>
            <a:pPr marL="342900" indent="-342900" algn="just">
              <a:buAutoNum type="arabicPeriod"/>
            </a:pPr>
            <a:r>
              <a:rPr lang="en-US" sz="1100" u="sng" dirty="0"/>
              <a:t>http://stemcellres.biomedcentral.com/articles/10.1186/scrt218</a:t>
            </a:r>
          </a:p>
          <a:p>
            <a:pPr marL="342900" indent="-342900" algn="just">
              <a:buAutoNum type="arabicPeriod"/>
            </a:pPr>
            <a:r>
              <a:rPr lang="en-US" sz="1100" dirty="0"/>
              <a:t>http://www.ncbi.nlm.nih.gov/pubmed/23648195</a:t>
            </a:r>
          </a:p>
          <a:p>
            <a:pPr marL="342900" indent="-342900" algn="just">
              <a:buAutoNum type="arabicPeriod"/>
            </a:pPr>
            <a:r>
              <a:rPr lang="en-US" sz="1100" dirty="0"/>
              <a:t>http://www.ncbi.nlm.nih.gov/pubmed/25891657</a:t>
            </a:r>
          </a:p>
          <a:p>
            <a:pPr marL="342900" indent="-342900" algn="just">
              <a:buAutoNum type="arabicPeriod"/>
            </a:pPr>
            <a:r>
              <a:rPr lang="en-US" sz="1100" dirty="0"/>
              <a:t>http://endoret.ru/article/plazmoterapiya-prgf-endoret-dlya-omolozheniya-kozhi-i-regeneratsii-tkaney/</a:t>
            </a:r>
          </a:p>
          <a:p>
            <a:pPr marL="342900" indent="-342900" algn="just">
              <a:buAutoNum type="arabicPeriod"/>
            </a:pPr>
            <a:r>
              <a:rPr lang="en-US" sz="1100" dirty="0"/>
              <a:t>http://endoret.ru/article/primenenie-tehnologii-endoret-prgf-v-omolozhenii-kozhi-litsa-perioralnaya-infiltratsiya/</a:t>
            </a:r>
          </a:p>
          <a:p>
            <a:pPr marL="342900" indent="-342900" algn="just">
              <a:buAutoNum type="arabicPeriod"/>
            </a:pPr>
            <a:r>
              <a:rPr lang="en-US" sz="1100" dirty="0"/>
              <a:t>http://www.ncbi.nlm.nih.gov/pubmed/25028656</a:t>
            </a:r>
          </a:p>
          <a:p>
            <a:pPr marL="342900" indent="-342900" algn="just">
              <a:buFontTx/>
              <a:buAutoNum type="arabicPeriod"/>
            </a:pPr>
            <a:r>
              <a:rPr lang="en-US" sz="1100" dirty="0"/>
              <a:t>http://www.ncbi.nlm.nih.gov/pubmed/24004245</a:t>
            </a:r>
          </a:p>
          <a:p>
            <a:pPr marL="342900" indent="-342900" algn="just">
              <a:buFontTx/>
              <a:buAutoNum type="arabicPeriod"/>
            </a:pPr>
            <a:r>
              <a:rPr lang="en-US" sz="1100" dirty="0"/>
              <a:t>http://www.ncbi.nlm.nih.gov/pubmed/23648198</a:t>
            </a:r>
          </a:p>
          <a:p>
            <a:pPr marL="342900" indent="-342900" algn="just">
              <a:buFontTx/>
              <a:buAutoNum type="arabicPeriod"/>
            </a:pPr>
            <a:r>
              <a:rPr lang="en-US" sz="1100" dirty="0"/>
              <a:t>http://www.ncbi.nlm.nih.gov/pubmed/25855914</a:t>
            </a:r>
            <a:endParaRPr lang="ru-RU" sz="1100" dirty="0"/>
          </a:p>
          <a:p>
            <a:pPr marL="342900" indent="-342900" algn="just">
              <a:buFontTx/>
              <a:buAutoNum type="arabicPeriod"/>
            </a:pPr>
            <a:r>
              <a:rPr lang="en-US" sz="1100" dirty="0"/>
              <a:t>https://ru.wikipedia.org/wiki/</a:t>
            </a:r>
            <a:r>
              <a:rPr lang="ru-RU" sz="1100" dirty="0"/>
              <a:t>Спазм</a:t>
            </a:r>
          </a:p>
          <a:p>
            <a:pPr marL="342900" indent="-342900" algn="just">
              <a:buFontTx/>
              <a:buAutoNum type="arabicPeriod"/>
            </a:pPr>
            <a:r>
              <a:rPr lang="en-US" sz="1100" dirty="0"/>
              <a:t>http://bigmeden.ru/article/%D0%A1%D0%BF%D0%B0%D0%B7%D0%BC</a:t>
            </a:r>
          </a:p>
          <a:p>
            <a:pPr marL="342900" indent="-342900" algn="just">
              <a:buFontTx/>
              <a:buAutoNum type="arabicPeriod"/>
            </a:pPr>
            <a:r>
              <a:rPr lang="en-US" sz="1100" dirty="0"/>
              <a:t>http://www.ncbi.nlm.nih.gov/pmc/articles/PMC3427446/</a:t>
            </a:r>
          </a:p>
          <a:p>
            <a:pPr marL="342900" indent="-342900" algn="just">
              <a:buFontTx/>
              <a:buAutoNum type="arabicPeriod"/>
            </a:pPr>
            <a:r>
              <a:rPr lang="en-US" sz="1100" dirty="0"/>
              <a:t>https://ru.wikipedia.org/wiki/</a:t>
            </a:r>
            <a:r>
              <a:rPr lang="ru-RU" sz="1100" dirty="0"/>
              <a:t>Гематома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9462119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Справочные ссылки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2090" y="863590"/>
            <a:ext cx="83798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23"/>
            </a:pPr>
            <a:r>
              <a:rPr lang="en-US" sz="1100" dirty="0"/>
              <a:t>https://ru.wikipedia.org/wiki/</a:t>
            </a:r>
            <a:r>
              <a:rPr lang="ru-RU" sz="1100" dirty="0"/>
              <a:t>Стресс</a:t>
            </a:r>
          </a:p>
          <a:p>
            <a:pPr marL="342900" indent="-342900" algn="just">
              <a:buAutoNum type="arabicPeriod" startAt="23"/>
            </a:pPr>
            <a:r>
              <a:rPr lang="en-US" sz="1100" dirty="0"/>
              <a:t>https://ru.wikipedia.org/wiki/</a:t>
            </a:r>
            <a:r>
              <a:rPr lang="ru-RU" sz="1100" dirty="0" err="1"/>
              <a:t>Селье</a:t>
            </a:r>
            <a:r>
              <a:rPr lang="ru-RU" sz="1100" dirty="0"/>
              <a:t>,_Ганс</a:t>
            </a:r>
          </a:p>
          <a:p>
            <a:pPr marL="342900" indent="-342900" algn="just">
              <a:buAutoNum type="arabicPeriod" startAt="23"/>
            </a:pPr>
            <a:r>
              <a:rPr lang="en-US" sz="1100" dirty="0"/>
              <a:t>https://ru.wikipedia.org/wiki/</a:t>
            </a:r>
            <a:r>
              <a:rPr lang="ru-RU" sz="1100" dirty="0" err="1"/>
              <a:t>Шеде</a:t>
            </a:r>
            <a:r>
              <a:rPr lang="ru-RU" sz="1100" dirty="0"/>
              <a:t>,_Макс</a:t>
            </a:r>
          </a:p>
          <a:p>
            <a:pPr marL="342900" indent="-342900" algn="just">
              <a:buAutoNum type="arabicPeriod" startAt="23"/>
            </a:pPr>
            <a:r>
              <a:rPr lang="en-US" sz="1100" dirty="0"/>
              <a:t>http://bigmeden.ru/article/%D0%94%D0%B5%D1%80%D0%BC%D0%B0%D1%82%D0%B8%D1%82%D1%8B </a:t>
            </a:r>
          </a:p>
          <a:p>
            <a:pPr marL="342900" indent="-342900" algn="just">
              <a:buAutoNum type="arabicPeriod" startAt="23"/>
            </a:pPr>
            <a:r>
              <a:rPr lang="en-US" sz="1100" dirty="0"/>
              <a:t>http://bigmeden.ru/article/%D0%90%D1%83%D1%82%D0%BE%D0%B3%D0%B5%D0%BC%D0%BE%D1%82%D0%B5%D1%80%D0%B0%D0%BF%D0%B8%D1%8F</a:t>
            </a:r>
          </a:p>
          <a:p>
            <a:pPr marL="342900" indent="-342900" algn="just">
              <a:buAutoNum type="arabicPeriod" startAt="23"/>
            </a:pPr>
            <a:r>
              <a:rPr lang="en-US" sz="1100" dirty="0"/>
              <a:t>http://rejuvmedical.com/wp-content/uploads/2016/03/B2-What-is-PRP-Marx-2.pdf</a:t>
            </a:r>
          </a:p>
          <a:p>
            <a:pPr marL="342900" indent="-342900" algn="just">
              <a:buAutoNum type="arabicPeriod" startAt="23"/>
            </a:pPr>
            <a:r>
              <a:rPr lang="en-US" sz="1100" dirty="0"/>
              <a:t>http://www.acicme.com.co/7.abstract%20Platelet-Rich%20Plasma%20Evidence%20to%20Support%20its%20use._PRP_evidencia_que_respalda_su_uso.pdf </a:t>
            </a:r>
          </a:p>
          <a:p>
            <a:pPr marL="342900" indent="-342900" algn="just">
              <a:buAutoNum type="arabicPeriod" startAt="23"/>
            </a:pPr>
            <a:r>
              <a:rPr lang="en-US" sz="1100" dirty="0"/>
              <a:t>http://www.ors.org/Transactions/48/0462.pdf</a:t>
            </a:r>
            <a:endParaRPr lang="ru-RU" sz="1100" dirty="0"/>
          </a:p>
          <a:p>
            <a:pPr marL="342900" indent="-342900" algn="just">
              <a:buAutoNum type="arabicPeriod" startAt="23"/>
            </a:pPr>
            <a:r>
              <a:rPr lang="en-US" sz="1100" dirty="0"/>
              <a:t>https://ru.wikipedia.org/wiki/</a:t>
            </a:r>
            <a:r>
              <a:rPr lang="ru-RU" sz="1100" dirty="0"/>
              <a:t>Коллаген </a:t>
            </a:r>
          </a:p>
          <a:p>
            <a:pPr marL="342900" indent="-342900" algn="just">
              <a:buAutoNum type="arabicPeriod" startAt="23"/>
            </a:pPr>
            <a:r>
              <a:rPr lang="en-US" sz="1100" dirty="0"/>
              <a:t>https://ru.wikipedia.org/wiki/</a:t>
            </a:r>
            <a:r>
              <a:rPr lang="ru-RU" sz="1100" dirty="0"/>
              <a:t>Тромбин </a:t>
            </a:r>
          </a:p>
          <a:p>
            <a:pPr marL="342900" indent="-342900" algn="just">
              <a:buAutoNum type="arabicPeriod" startAt="23"/>
            </a:pPr>
            <a:r>
              <a:rPr lang="en-US" sz="1100" dirty="0"/>
              <a:t>https://ru.wikipedia.org/wiki/</a:t>
            </a:r>
            <a:r>
              <a:rPr lang="ru-RU" sz="1100" dirty="0"/>
              <a:t>Тромбоциты </a:t>
            </a:r>
          </a:p>
          <a:p>
            <a:pPr marL="342900" indent="-342900" algn="just">
              <a:buAutoNum type="arabicPeriod" startAt="23"/>
            </a:pPr>
            <a:r>
              <a:rPr lang="en-US" sz="1100" dirty="0"/>
              <a:t>http://reg-surgery.ru/2_2005/articles_ru/downloads/007.pdf</a:t>
            </a:r>
          </a:p>
          <a:p>
            <a:pPr marL="342900" indent="-342900" algn="just">
              <a:buAutoNum type="arabicPeriod" startAt="23"/>
            </a:pPr>
            <a:r>
              <a:rPr lang="en-US" sz="1100" dirty="0"/>
              <a:t>https://ru.wikipedia.org/wiki/%D0%93%D0%B5%D0%BF%D0%B0%D1%80%D0%B8%D0%BD</a:t>
            </a:r>
          </a:p>
          <a:p>
            <a:pPr marL="342900" indent="-342900" algn="just">
              <a:buAutoNum type="arabicPeriod" startAt="23"/>
            </a:pPr>
            <a:r>
              <a:rPr lang="en-US" sz="1100" dirty="0"/>
              <a:t>https://ru.wikipedia.org/wiki/%D0%93%D0%B8%D1%80%D1%83%D0%B4%D0%B8%D0%BD</a:t>
            </a:r>
          </a:p>
          <a:p>
            <a:pPr marL="342900" indent="-342900" algn="just">
              <a:buAutoNum type="arabicPeriod" startAt="23"/>
            </a:pPr>
            <a:r>
              <a:rPr lang="en-US" sz="1100" dirty="0"/>
              <a:t>http://www.doctor-akhmerov.ru/articles/probirka-dlya-plasmoliftinga-pochemu-tak/</a:t>
            </a:r>
          </a:p>
          <a:p>
            <a:pPr marL="342900" indent="-342900" algn="just">
              <a:buAutoNum type="arabicPeriod" startAt="23"/>
            </a:pPr>
            <a:r>
              <a:rPr lang="en-US" sz="1100" dirty="0"/>
              <a:t>http://www.doctor-akhmerov.ru/articles/prinzip_terap_meshka/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619582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10181</TotalTime>
  <Words>2209</Words>
  <Application>Microsoft Office PowerPoint</Application>
  <PresentationFormat>Экран (16:9)</PresentationFormat>
  <Paragraphs>400</Paragraphs>
  <Slides>96</Slides>
  <Notes>90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96</vt:i4>
      </vt:variant>
    </vt:vector>
  </HeadingPairs>
  <TitlesOfParts>
    <vt:vector size="105" baseType="lpstr">
      <vt:lpstr>Arial</vt:lpstr>
      <vt:lpstr>Calibri</vt:lpstr>
      <vt:lpstr>Etelka Light Pro</vt:lpstr>
      <vt:lpstr>EtelkaBol</vt:lpstr>
      <vt:lpstr>Helvetica Light</vt:lpstr>
      <vt:lpstr>Lucida Grande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применения технологии PlasmoliftingТМ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Трихология</vt:lpstr>
      <vt:lpstr> Трихология: результаты иммуногистохимического анализа </vt:lpstr>
      <vt:lpstr> Трихология: результаты иммуногистохимического анализа  </vt:lpstr>
      <vt:lpstr> Трихология: результаты иммуногистохимического анализа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Язвенное поражение</vt:lpstr>
      <vt:lpstr>Презентация PowerPoint</vt:lpstr>
      <vt:lpstr>Презентация PowerPoint</vt:lpstr>
      <vt:lpstr>Презентация PowerPoint</vt:lpstr>
      <vt:lpstr>Руководство пользователя</vt:lpstr>
      <vt:lpstr>Презентация PowerPoint</vt:lpstr>
      <vt:lpstr>Презентация PowerPoint</vt:lpstr>
      <vt:lpstr>Сбор анамнеза  и составление плана процедуры</vt:lpstr>
      <vt:lpstr>Презентация PowerPoint</vt:lpstr>
      <vt:lpstr>Презентация PowerPoint</vt:lpstr>
      <vt:lpstr>Забор крови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Центрифугирование  </vt:lpstr>
      <vt:lpstr>Презентация PowerPoint</vt:lpstr>
      <vt:lpstr>Презентация PowerPoint</vt:lpstr>
      <vt:lpstr>Презентация PowerPoint</vt:lpstr>
      <vt:lpstr>Презентация PowerPoint</vt:lpstr>
      <vt:lpstr>Введение аутологичной плазмы в ткани </vt:lpstr>
      <vt:lpstr>Презентация PowerPoint</vt:lpstr>
      <vt:lpstr>Презентация PowerPoint</vt:lpstr>
      <vt:lpstr>Презентация PowerPoint</vt:lpstr>
      <vt:lpstr>Справочные ссылки</vt:lpstr>
      <vt:lpstr>Справочные ссылки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Лабораторные вопросы технологии Plasmolifting ТМ</dc:title>
  <dc:creator>Пингвин</dc:creator>
  <cp:lastModifiedBy>Svetlana</cp:lastModifiedBy>
  <cp:revision>995</cp:revision>
  <dcterms:created xsi:type="dcterms:W3CDTF">2014-10-16T10:57:58Z</dcterms:created>
  <dcterms:modified xsi:type="dcterms:W3CDTF">2016-06-23T07:48:52Z</dcterms:modified>
</cp:coreProperties>
</file>